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26"/>
  </p:notesMasterIdLst>
  <p:sldIdLst>
    <p:sldId id="256" r:id="rId3"/>
    <p:sldId id="328" r:id="rId4"/>
    <p:sldId id="270" r:id="rId5"/>
    <p:sldId id="271" r:id="rId6"/>
    <p:sldId id="299" r:id="rId7"/>
    <p:sldId id="307" r:id="rId8"/>
    <p:sldId id="300" r:id="rId9"/>
    <p:sldId id="316" r:id="rId10"/>
    <p:sldId id="308" r:id="rId11"/>
    <p:sldId id="272" r:id="rId12"/>
    <p:sldId id="309" r:id="rId13"/>
    <p:sldId id="317" r:id="rId14"/>
    <p:sldId id="303" r:id="rId15"/>
    <p:sldId id="319" r:id="rId16"/>
    <p:sldId id="327" r:id="rId17"/>
    <p:sldId id="304" r:id="rId18"/>
    <p:sldId id="311" r:id="rId19"/>
    <p:sldId id="305" r:id="rId20"/>
    <p:sldId id="323" r:id="rId21"/>
    <p:sldId id="313" r:id="rId22"/>
    <p:sldId id="325" r:id="rId23"/>
    <p:sldId id="326" r:id="rId24"/>
    <p:sldId id="314"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33"/>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4450" autoAdjust="0"/>
  </p:normalViewPr>
  <p:slideViewPr>
    <p:cSldViewPr>
      <p:cViewPr>
        <p:scale>
          <a:sx n="60" d="100"/>
          <a:sy n="60" d="100"/>
        </p:scale>
        <p:origin x="-2026" y="8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3F98D7B-0BA8-43AA-96E1-D07A5D1B0980}" type="datetimeFigureOut">
              <a:rPr lang="en-US" smtClean="0"/>
              <a:t>1/29/2019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DD730E3-AAA9-4AE6-B968-764A02CA4896}" type="slidenum">
              <a:rPr lang="en-US" smtClean="0"/>
              <a:t>‹#›</a:t>
            </a:fld>
            <a:endParaRPr lang="en-US" dirty="0"/>
          </a:p>
        </p:txBody>
      </p:sp>
    </p:spTree>
    <p:extLst>
      <p:ext uri="{BB962C8B-B14F-4D97-AF65-F5344CB8AC3E}">
        <p14:creationId xmlns:p14="http://schemas.microsoft.com/office/powerpoint/2010/main" val="1315248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Appreciate opportunity</a:t>
            </a:r>
            <a:r>
              <a:rPr lang="en-US" baseline="0" dirty="0" smtClean="0"/>
              <a:t> to address utility rates.</a:t>
            </a:r>
          </a:p>
          <a:p>
            <a:endParaRPr lang="en-US" baseline="0" dirty="0" smtClean="0"/>
          </a:p>
          <a:p>
            <a:r>
              <a:rPr lang="en-US" baseline="0" dirty="0" smtClean="0"/>
              <a:t>I would like to address today </a:t>
            </a:r>
            <a:r>
              <a:rPr lang="en-US" b="1" baseline="0" dirty="0" smtClean="0"/>
              <a:t>utility rates for municipally owned utilities</a:t>
            </a:r>
            <a:r>
              <a:rPr lang="en-US" baseline="0" dirty="0" smtClean="0"/>
              <a:t>.</a:t>
            </a:r>
          </a:p>
          <a:p>
            <a:endParaRPr lang="en-US" baseline="0" dirty="0" smtClean="0"/>
          </a:p>
          <a:p>
            <a:r>
              <a:rPr lang="en-US" baseline="0" dirty="0" smtClean="0"/>
              <a:t>I am NOT addressing municipal regulation of rates of other private or public entities.  </a:t>
            </a:r>
          </a:p>
          <a:p>
            <a:endParaRPr lang="en-US" baseline="0" dirty="0" smtClean="0"/>
          </a:p>
          <a:p>
            <a:r>
              <a:rPr lang="en-US" baseline="0" dirty="0" smtClean="0"/>
              <a:t>I am ONLY talking about the city council fixing its own rates for its own utility services.</a:t>
            </a:r>
            <a:endParaRPr lang="en-US" dirty="0"/>
          </a:p>
        </p:txBody>
      </p:sp>
      <p:sp>
        <p:nvSpPr>
          <p:cNvPr id="4" name="Slide Number Placeholder 3"/>
          <p:cNvSpPr>
            <a:spLocks noGrp="1"/>
          </p:cNvSpPr>
          <p:nvPr>
            <p:ph type="sldNum" sz="quarter" idx="10"/>
          </p:nvPr>
        </p:nvSpPr>
        <p:spPr/>
        <p:txBody>
          <a:bodyPr/>
          <a:lstStyle/>
          <a:p>
            <a:fld id="{ADD730E3-AAA9-4AE6-B968-764A02CA4896}" type="slidenum">
              <a:rPr lang="en-US" smtClean="0"/>
              <a:t>1</a:t>
            </a:fld>
            <a:endParaRPr lang="en-US" dirty="0"/>
          </a:p>
        </p:txBody>
      </p:sp>
    </p:spTree>
    <p:extLst>
      <p:ext uri="{BB962C8B-B14F-4D97-AF65-F5344CB8AC3E}">
        <p14:creationId xmlns:p14="http://schemas.microsoft.com/office/powerpoint/2010/main" val="34066489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DD730E3-AAA9-4AE6-B968-764A02CA4896}" type="slidenum">
              <a:rPr lang="en-US" smtClean="0"/>
              <a:t>10</a:t>
            </a:fld>
            <a:endParaRPr lang="en-US" dirty="0"/>
          </a:p>
        </p:txBody>
      </p:sp>
    </p:spTree>
    <p:extLst>
      <p:ext uri="{BB962C8B-B14F-4D97-AF65-F5344CB8AC3E}">
        <p14:creationId xmlns:p14="http://schemas.microsoft.com/office/powerpoint/2010/main" val="8584088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dirty="0"/>
              <a:t>It is contended by appellants that it was arbitrary and unreasonable for the City to classify apartment houses and by basing its classification for rate purposes upon consuming units to charge a higher rate for water furnished to them than the rate charged for water furnished to other customers similarly situated from a cost of service standpoint. They contend that any differentiation in water rates must be based upon the economic factor of cost and that any classification for rate purposes not so based is arbitrary and unreasonable. We cannot agree with this contention. Many factors are properly considered in determining the reasonableness of a classification and there is no one factor which is of itself controlling to the exclusion of all others. Each case must be decided upon its own facts and the burden of proof is on the party claiming an unreasonable discrimination. [citation].</a:t>
            </a:r>
          </a:p>
          <a:p>
            <a:r>
              <a:rPr lang="en-US" dirty="0"/>
              <a:t>A municipality operating its water works or other public utility has the right to classify consumers under reasonable classification based upon such factors as the cost of service, the purpose for which the service or product is received, the quantity or amount received, the different character of the service furnished, the time of its use or any other matter which presents a substantial difference is a ground of distinction. [citation].</a:t>
            </a:r>
          </a:p>
          <a:p>
            <a:r>
              <a:rPr lang="en-US" dirty="0"/>
              <a:t>The fact that the city furnishes its water and sewerage disposal service to hotels and tourist camps and other places where itinerant trade is predominate under an industrial classification with only one minimum charge, even though some of the units in some of these places are used as family units, is obviously a discrimination against appellants. In our opinion, however, such discrimination is not, under the facts and circumstances and evidence in this case, an arbitrary and unreasonable one. The interest and needs of the numerous water users served by a city are such that it is improbable, if not impossible, that any classification or rate basis could be devised which would not in some way discriminate against some of the users … . Not every discrimination, however, is condemned, but only a discrimination that is arbitrary and without a reasonable fact basis or justification.</a:t>
            </a:r>
          </a:p>
          <a:p>
            <a:endParaRPr lang="en-US" dirty="0"/>
          </a:p>
        </p:txBody>
      </p:sp>
      <p:sp>
        <p:nvSpPr>
          <p:cNvPr id="4" name="Slide Number Placeholder 3"/>
          <p:cNvSpPr>
            <a:spLocks noGrp="1"/>
          </p:cNvSpPr>
          <p:nvPr>
            <p:ph type="sldNum" sz="quarter" idx="10"/>
          </p:nvPr>
        </p:nvSpPr>
        <p:spPr/>
        <p:txBody>
          <a:bodyPr/>
          <a:lstStyle/>
          <a:p>
            <a:fld id="{ADD730E3-AAA9-4AE6-B968-764A02CA4896}" type="slidenum">
              <a:rPr lang="en-US" smtClean="0"/>
              <a:t>11</a:t>
            </a:fld>
            <a:endParaRPr lang="en-US" dirty="0"/>
          </a:p>
        </p:txBody>
      </p:sp>
    </p:spTree>
    <p:extLst>
      <p:ext uri="{BB962C8B-B14F-4D97-AF65-F5344CB8AC3E}">
        <p14:creationId xmlns:p14="http://schemas.microsoft.com/office/powerpoint/2010/main" val="9420672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Put positively,</a:t>
            </a:r>
            <a:r>
              <a:rPr lang="en-US" baseline="0" dirty="0" smtClean="0"/>
              <a:t> rates must be “FAIR” and “REASONABLE”.</a:t>
            </a:r>
          </a:p>
          <a:p>
            <a:endParaRPr lang="en-US" baseline="0" dirty="0" smtClean="0"/>
          </a:p>
          <a:p>
            <a:r>
              <a:rPr lang="en-US" baseline="0" dirty="0" smtClean="0"/>
              <a:t>In other words, whatever the fee charged for the service, there has to be a rational basis for the rates.</a:t>
            </a:r>
          </a:p>
          <a:p>
            <a:endParaRPr lang="en-US" baseline="0" dirty="0" smtClean="0"/>
          </a:p>
          <a:p>
            <a:r>
              <a:rPr lang="en-US" baseline="0" dirty="0" smtClean="0"/>
              <a:t>Just as it may be unfair to charge everyone $10 a month for water service no matter how much water is used,</a:t>
            </a:r>
          </a:p>
          <a:p>
            <a:endParaRPr lang="en-US" baseline="0" dirty="0" smtClean="0"/>
          </a:p>
          <a:p>
            <a:r>
              <a:rPr lang="en-US" baseline="0" dirty="0" smtClean="0"/>
              <a:t>It may be unfair to charge everyone $10.00 per 1,000 gallons of water used.</a:t>
            </a:r>
          </a:p>
          <a:p>
            <a:endParaRPr lang="en-US" baseline="0" dirty="0" smtClean="0"/>
          </a:p>
          <a:p>
            <a:r>
              <a:rPr lang="en-US" baseline="0" dirty="0" smtClean="0"/>
              <a:t>Rates must relate to the revenues needed by the City to operate the system, the profit the City is entitled for operating the system, and the incentives that might be appropriate to limit or encourage use of the system by the customer…….</a:t>
            </a:r>
          </a:p>
          <a:p>
            <a:endParaRPr lang="en-US" baseline="0"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ADD730E3-AAA9-4AE6-B968-764A02CA4896}" type="slidenum">
              <a:rPr lang="en-US" smtClean="0"/>
              <a:t>12</a:t>
            </a:fld>
            <a:endParaRPr lang="en-US" dirty="0"/>
          </a:p>
        </p:txBody>
      </p:sp>
    </p:spTree>
    <p:extLst>
      <p:ext uri="{BB962C8B-B14F-4D97-AF65-F5344CB8AC3E}">
        <p14:creationId xmlns:p14="http://schemas.microsoft.com/office/powerpoint/2010/main" val="38948478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dirty="0"/>
              <a:t>Chapter 13 of the Water Code, Water Rates and Services, contains the law under which water rates are regulated by the state and municipalities. These provisions are largely contained in subchapter C, Jurisdiction.  Each city has jurisdiction over water and sewer rates “within its corporate limits”:</a:t>
            </a:r>
          </a:p>
          <a:p>
            <a:pPr algn="just"/>
            <a:r>
              <a:rPr lang="en-US" dirty="0"/>
              <a:t>[F]or the purpose of regulating rates and services so that those rates may be fair, just, and reasonable and the services adequate and efficient, the governing body of each municipality has exclusive original jurisdiction over all water and sewer utility rates, operations and services provided by a water and sewer utility within its corporate limits.  Moreover, there is no no appeal for council action relating to a “municipally owned utility,” unless the appeal is by “rate payers resid[ing] outside the corporate limits of the municipality.</a:t>
            </a:r>
          </a:p>
          <a:p>
            <a:pPr algn="just"/>
            <a:r>
              <a:rPr lang="en-US" dirty="0"/>
              <a:t>The State has original jurisdiction over water and sewer utility rates, operations and services not within the incorporated limits of a municipality exercising exclusive original jurisdiction over those rates, operations, and services … </a:t>
            </a:r>
          </a:p>
          <a:p>
            <a:endParaRPr lang="en-US" dirty="0" smtClean="0"/>
          </a:p>
          <a:p>
            <a:pPr algn="just"/>
            <a:r>
              <a:rPr lang="en-US" dirty="0" smtClean="0"/>
              <a:t>Similar</a:t>
            </a:r>
            <a:r>
              <a:rPr lang="en-US" baseline="0" dirty="0" smtClean="0"/>
              <a:t> statutory schemes exist for wastewater, gas and electric municipal owned utilities.</a:t>
            </a:r>
          </a:p>
          <a:p>
            <a:pPr algn="just"/>
            <a:r>
              <a:rPr lang="en-US" dirty="0"/>
              <a:t>When a city decides to exercise the power to provide its utility service to customers outside the city limits it may then fix such service charges as it decides the situation requires; if it requires a higher charge than is fixed against residents of the city for the same service, the city may exact the higher rate. But whatever it fixes, a rate status between the city and its outside customers is thereby established and the city cannot thereafter arbitrarily change the rates so as to discriminate, or further discriminate between them and customers residing in the city … .</a:t>
            </a:r>
          </a:p>
          <a:p>
            <a:pPr algn="just"/>
            <a:r>
              <a:rPr lang="en-US" dirty="0"/>
              <a:t>For these reasons we hold that the statute did not change the common-law rule prohibiting unreasonable discrimination. The ordinance is therefore void unless the [city] can show, on another trial of the cause, that there is some reasonable basis for the difference in rates which it establishes.</a:t>
            </a:r>
          </a:p>
          <a:p>
            <a:pPr algn="just"/>
            <a:r>
              <a:rPr lang="en-US" dirty="0"/>
              <a:t>The court did not expand upon what would constitute reasonable bases for higher extraterritorial utility rates, and has not done so since.  A later 1958 appellate decision did explore the basis for water rates charged to non-residents which were thirty percent higher. A class action suit had been brought challenging the rates. The trial court found justification in the rate classification scheme of the city, which had historically charged much higher rates for non-residents. This included the cost of meter reading, greater demand for “stand-by water,” a reasonable rate of return for that portion of the water system allocated to extraterritorial use, and the water pressure requirements for fire hydrants outside the city. The appeals court noted that the complaining rate payers “rely strongly upon” City of Texarkana v. Wiggins, the 1952 supreme court opinion just discussed. Nevertheless, the appeals court found the non-resident discriminatory rates justifiable.</a:t>
            </a:r>
          </a:p>
          <a:p>
            <a:pPr algn="just"/>
            <a:r>
              <a:rPr lang="en-US" dirty="0"/>
              <a:t>There are good reasons for this statutory classification [Local Government Code section 402.001(c)] of residents and non-residents in the case of a city owned utility. Even in a case, such as this, where the utility is supported by revenues instead of taxes, it is the city that bears all of the burdens and responsibilities of management. [citation]. A city utility which furnishes water to both its own residents and non-residents at the same rates, indirectly imposes a burden upon its residents which non-residents in no way share. City areas which have utility connections have higher valuations than areas which do not have the utility. The city levies and collects its taxes upon this enhanced value. Non-resident areas, however, not being taxable at all, receive the same benefits of enhanced value from utility connections but bear no part of this additional burden. [citation]. Assuming a situation where the water rates are exactly equal for residents and non-residents, the mere fact that water is furnished would impose a tax burden upon enhanced valuations of residents which non-residents would entirely escape.</a:t>
            </a:r>
          </a:p>
          <a:p>
            <a:pPr algn="just"/>
            <a:r>
              <a:rPr lang="en-US" dirty="0"/>
              <a:t>…</a:t>
            </a:r>
          </a:p>
          <a:p>
            <a:pPr algn="just"/>
            <a:r>
              <a:rPr lang="en-US" dirty="0"/>
              <a:t>[S]ince at least some of the factors considered by the trial court justify a rate differential of thirty percent, we affirm the judgment.</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DD730E3-AAA9-4AE6-B968-764A02CA4896}" type="slidenum">
              <a:rPr lang="en-US" smtClean="0"/>
              <a:t>13</a:t>
            </a:fld>
            <a:endParaRPr lang="en-US" dirty="0"/>
          </a:p>
        </p:txBody>
      </p:sp>
    </p:spTree>
    <p:extLst>
      <p:ext uri="{BB962C8B-B14F-4D97-AF65-F5344CB8AC3E}">
        <p14:creationId xmlns:p14="http://schemas.microsoft.com/office/powerpoint/2010/main" val="12312777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D730E3-AAA9-4AE6-B968-764A02CA4896}" type="slidenum">
              <a:rPr lang="en-US" smtClean="0"/>
              <a:t>14</a:t>
            </a:fld>
            <a:endParaRPr lang="en-US" dirty="0"/>
          </a:p>
        </p:txBody>
      </p:sp>
    </p:spTree>
    <p:extLst>
      <p:ext uri="{BB962C8B-B14F-4D97-AF65-F5344CB8AC3E}">
        <p14:creationId xmlns:p14="http://schemas.microsoft.com/office/powerpoint/2010/main" val="37150159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D730E3-AAA9-4AE6-B968-764A02CA4896}" type="slidenum">
              <a:rPr lang="en-US" smtClean="0"/>
              <a:t>15</a:t>
            </a:fld>
            <a:endParaRPr lang="en-US" dirty="0"/>
          </a:p>
        </p:txBody>
      </p:sp>
    </p:spTree>
    <p:extLst>
      <p:ext uri="{BB962C8B-B14F-4D97-AF65-F5344CB8AC3E}">
        <p14:creationId xmlns:p14="http://schemas.microsoft.com/office/powerpoint/2010/main" val="21918013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D730E3-AAA9-4AE6-B968-764A02CA4896}" type="slidenum">
              <a:rPr lang="en-US" smtClean="0"/>
              <a:t>16</a:t>
            </a:fld>
            <a:endParaRPr lang="en-US" dirty="0"/>
          </a:p>
        </p:txBody>
      </p:sp>
    </p:spTree>
    <p:extLst>
      <p:ext uri="{BB962C8B-B14F-4D97-AF65-F5344CB8AC3E}">
        <p14:creationId xmlns:p14="http://schemas.microsoft.com/office/powerpoint/2010/main" val="7351906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DD730E3-AAA9-4AE6-B968-764A02CA4896}" type="slidenum">
              <a:rPr lang="en-US" smtClean="0"/>
              <a:t>17</a:t>
            </a:fld>
            <a:endParaRPr lang="en-US" dirty="0"/>
          </a:p>
        </p:txBody>
      </p:sp>
    </p:spTree>
    <p:extLst>
      <p:ext uri="{BB962C8B-B14F-4D97-AF65-F5344CB8AC3E}">
        <p14:creationId xmlns:p14="http://schemas.microsoft.com/office/powerpoint/2010/main" val="42515308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rates inside a city, the customers right for judicial relief is the state district court.</a:t>
            </a:r>
            <a:endParaRPr lang="en-US" dirty="0"/>
          </a:p>
        </p:txBody>
      </p:sp>
      <p:sp>
        <p:nvSpPr>
          <p:cNvPr id="4" name="Slide Number Placeholder 3"/>
          <p:cNvSpPr>
            <a:spLocks noGrp="1"/>
          </p:cNvSpPr>
          <p:nvPr>
            <p:ph type="sldNum" sz="quarter" idx="10"/>
          </p:nvPr>
        </p:nvSpPr>
        <p:spPr/>
        <p:txBody>
          <a:bodyPr/>
          <a:lstStyle/>
          <a:p>
            <a:fld id="{ADD730E3-AAA9-4AE6-B968-764A02CA4896}" type="slidenum">
              <a:rPr lang="en-US" smtClean="0"/>
              <a:t>18</a:t>
            </a:fld>
            <a:endParaRPr lang="en-US" dirty="0"/>
          </a:p>
        </p:txBody>
      </p:sp>
    </p:spTree>
    <p:extLst>
      <p:ext uri="{BB962C8B-B14F-4D97-AF65-F5344CB8AC3E}">
        <p14:creationId xmlns:p14="http://schemas.microsoft.com/office/powerpoint/2010/main" val="41017631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dirty="0" smtClean="0"/>
              <a:t>The rates for retail water and sewer service adopted by Woodloch are twice as much for out-of-town customers as for in-town customers. </a:t>
            </a:r>
          </a:p>
          <a:p>
            <a:pPr algn="just"/>
            <a:endParaRPr lang="en-US" dirty="0" smtClean="0"/>
          </a:p>
          <a:p>
            <a:pPr algn="just"/>
            <a:r>
              <a:rPr lang="en-US" dirty="0" smtClean="0"/>
              <a:t>This disparity is higher than previous rates and Woodloch asserted that the disparity was justified.  Commission Staff and the Outside City Customers</a:t>
            </a:r>
            <a:r>
              <a:rPr lang="en-US" baseline="0" dirty="0" smtClean="0"/>
              <a:t> </a:t>
            </a:r>
            <a:r>
              <a:rPr lang="en-US" dirty="0" smtClean="0"/>
              <a:t>argued that there should be no disparity between the rates paid by in-town and out-of-town customers and that Woodloch had failed to provide evidence to justify the disparate treatment.  </a:t>
            </a:r>
          </a:p>
          <a:p>
            <a:pPr algn="just"/>
            <a:endParaRPr lang="en-US" dirty="0" smtClean="0"/>
          </a:p>
          <a:p>
            <a:pPr algn="just"/>
            <a:r>
              <a:rPr lang="en-US" dirty="0" smtClean="0"/>
              <a:t>Noting that Woodloch bears the burden of proving that its rates are not unreasonably discriminatory and are equitable to each customer class, the administrative law judge found that it costs more to provide service to out-of-town customers than in-town customers. Thus, the judge found it appropriate that Woodloch have two rate classes and that out-of-town customers pay a higher rate. However, the judge found that Woodloch failed to prove that its two-to-one differential was the appropriate ratio. The judge found that the record supported a price differential in the future of 1.7-to-one.</a:t>
            </a:r>
          </a:p>
          <a:p>
            <a:pPr algn="just"/>
            <a:endParaRPr lang="en-US" dirty="0" smtClean="0"/>
          </a:p>
          <a:p>
            <a:pPr algn="just"/>
            <a:r>
              <a:rPr lang="en-US" dirty="0" smtClean="0"/>
              <a:t>The Commission disagrees that there is any justification for two rate classes. All customers, both in-town and out-of-town, are taking residential service of the same character. This is a small utility, it has only 244 connections; 72 that are in city and 172 that are out-of-city. The out-of-town customers live on streets adjacent to the streets on which the in-town customers live on; and in some cases they live next door to each other. The fact that there are more than twice the number of out-of-town customers than in-town customers explains, at least in part, why more facilities are needed to serve all the customers compared to an earlier time when the town served a smaller number of customers, all residents of the town. But simply because there are more out-of-town customers and because the portion of the system that serves them was poorly designed, is aging, and requires more repairs, does not justify charging out-of-town customers a higher rate for the same water and sewer service. The additional well, pressure tank, storage tank, aeration tank and other additions provide benefits and service to all customers. Rates should be designed based on the system costs generally, and not by attempting to assign the costs of individual facilities to individual customers.</a:t>
            </a:r>
          </a:p>
          <a:p>
            <a:pPr algn="just"/>
            <a:endParaRPr lang="en-US" dirty="0" smtClean="0"/>
          </a:p>
          <a:p>
            <a:pPr algn="just"/>
            <a:r>
              <a:rPr lang="en-US" dirty="0" smtClean="0"/>
              <a:t>In addition, if both sets of customers are charged the same rate, then in general, the out-of-town customers will contribute more than two times the amount of revenue as the in-town customers (assuming similar levels of usage). Utility rates ordinarily should not be designed on a customer-by-customer basis, nor as in this case, on a block-by-block basis. Rather, rates should be designed for classes of customers that are similarly situated and taking similar types of service. Here, all of Woodloch's customers are similarly situated and receive similar water and sewer service. The Commission disagrees that the higher number of out-of-town customers provides adequate justification for any price differential between the out-of-town and in-town ratepayers. Nor is the fact that in-town customers pay property tax to the town a reason to charge in-town customers a lower rate. Taxes should support town services and functions; utility fees should support utility services.</a:t>
            </a:r>
          </a:p>
          <a:p>
            <a:pPr algn="just"/>
            <a:endParaRPr lang="en-US" dirty="0" smtClean="0"/>
          </a:p>
          <a:p>
            <a:pPr algn="just"/>
            <a:r>
              <a:rPr lang="en-US" dirty="0" smtClean="0"/>
              <a:t>The Commission finds that there is not sufficient justification for Woodloch to have more than one rate class for its provision of water and sewer service and that in-town and out-of-town residential customers should be charged the same rate for residential water and sewer service.</a:t>
            </a:r>
          </a:p>
          <a:p>
            <a:pPr algn="just"/>
            <a:endParaRPr lang="en-US" dirty="0" smtClean="0"/>
          </a:p>
        </p:txBody>
      </p:sp>
      <p:sp>
        <p:nvSpPr>
          <p:cNvPr id="4" name="Slide Number Placeholder 3"/>
          <p:cNvSpPr>
            <a:spLocks noGrp="1"/>
          </p:cNvSpPr>
          <p:nvPr>
            <p:ph type="sldNum" sz="quarter" idx="10"/>
          </p:nvPr>
        </p:nvSpPr>
        <p:spPr/>
        <p:txBody>
          <a:bodyPr/>
          <a:lstStyle/>
          <a:p>
            <a:fld id="{ADD730E3-AAA9-4AE6-B968-764A02CA4896}" type="slidenum">
              <a:rPr lang="en-US" smtClean="0"/>
              <a:t>19</a:t>
            </a:fld>
            <a:endParaRPr lang="en-US" dirty="0"/>
          </a:p>
        </p:txBody>
      </p:sp>
    </p:spTree>
    <p:extLst>
      <p:ext uri="{BB962C8B-B14F-4D97-AF65-F5344CB8AC3E}">
        <p14:creationId xmlns:p14="http://schemas.microsoft.com/office/powerpoint/2010/main" val="2191801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City has different</a:t>
            </a:r>
            <a:r>
              <a:rPr lang="en-US" baseline="0" dirty="0" smtClean="0"/>
              <a:t> revenue sources, which are subject to different constitutional, statutory and common law limitations an powers.</a:t>
            </a:r>
          </a:p>
          <a:p>
            <a:pPr algn="just"/>
            <a:endParaRPr lang="en-US" baseline="0" dirty="0" smtClean="0"/>
          </a:p>
          <a:p>
            <a:pPr algn="just"/>
            <a:r>
              <a:rPr lang="en-US" baseline="0" dirty="0" smtClean="0"/>
              <a:t>I am addressing primarily “utility rates”, but the law for utility rates and “user fees” are substantially similar.</a:t>
            </a:r>
          </a:p>
          <a:p>
            <a:endParaRPr lang="en-US" baseline="0" dirty="0" smtClean="0"/>
          </a:p>
          <a:p>
            <a:r>
              <a:rPr lang="en-US" baseline="0" dirty="0" smtClean="0"/>
              <a:t>I am not addressing taxes:  taxes such as property taxes, sales taxes or occupation taxes are generally compelled payments used to raise general revenues for the government.</a:t>
            </a:r>
          </a:p>
          <a:p>
            <a:endParaRPr lang="en-US" baseline="0" dirty="0" smtClean="0"/>
          </a:p>
          <a:p>
            <a:r>
              <a:rPr lang="en-US" baseline="0" dirty="0" smtClean="0"/>
              <a:t>I am not addressing fines: fines such as municipal court fines are generally compelled payments to punish certain conduct.</a:t>
            </a:r>
          </a:p>
          <a:p>
            <a:endParaRPr lang="en-US" baseline="0" dirty="0" smtClean="0"/>
          </a:p>
          <a:p>
            <a:pPr algn="just" defTabSz="931774">
              <a:defRPr/>
            </a:pPr>
            <a:r>
              <a:rPr lang="en-US" dirty="0"/>
              <a:t>One of the fundamental aspects of utility rates and charges is that they are not considered to be taxation. In one case, for example, an appeals court expressly held that a city was entitled to collect sewer charges from the county, notwithstanding that the property in question was used exclusively for public purposes. The court said: A city is entitled to fix its sewerage rates so as to create not only the cost of operating and maintaining its present sewerage system, but also the cost of making replacements and extending and improving such system.  We therefore conclude that the fact that the sewer charge would produce a greater sum than the cost of operating and maintaining the City's sewerage system, does not render such a charge a tax or assessment. Being only a reasonable charge for the service rendered, it was a proper charge made by the City against the County.</a:t>
            </a:r>
          </a:p>
          <a:p>
            <a:endParaRPr lang="en-US" dirty="0"/>
          </a:p>
        </p:txBody>
      </p:sp>
      <p:sp>
        <p:nvSpPr>
          <p:cNvPr id="4" name="Slide Number Placeholder 3"/>
          <p:cNvSpPr>
            <a:spLocks noGrp="1"/>
          </p:cNvSpPr>
          <p:nvPr>
            <p:ph type="sldNum" sz="quarter" idx="10"/>
          </p:nvPr>
        </p:nvSpPr>
        <p:spPr/>
        <p:txBody>
          <a:bodyPr/>
          <a:lstStyle/>
          <a:p>
            <a:fld id="{ADD730E3-AAA9-4AE6-B968-764A02CA4896}" type="slidenum">
              <a:rPr lang="en-US" smtClean="0"/>
              <a:t>2</a:t>
            </a:fld>
            <a:endParaRPr lang="en-US" dirty="0"/>
          </a:p>
        </p:txBody>
      </p:sp>
    </p:spTree>
    <p:extLst>
      <p:ext uri="{BB962C8B-B14F-4D97-AF65-F5344CB8AC3E}">
        <p14:creationId xmlns:p14="http://schemas.microsoft.com/office/powerpoint/2010/main" val="12007331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Sec. 552.0025.  CONNECTION, DISCONNECTION, AND LIABILITY FOR MUNICIPAL UTILITY SERVICES.  (a)  A municipality may not require a customer to pay for utility service previously furnished to another customer at the same service connection as a condition of connecting or continuing service.</a:t>
            </a:r>
          </a:p>
          <a:p>
            <a:endParaRPr lang="en-US" dirty="0" smtClean="0"/>
          </a:p>
          <a:p>
            <a:r>
              <a:rPr lang="en-US" dirty="0" smtClean="0"/>
              <a:t>(b)  A municipality may not require a customer's utility bill to be guaranteed by a third party as a condition of connecting or continuing service.</a:t>
            </a:r>
          </a:p>
          <a:p>
            <a:endParaRPr lang="en-US" dirty="0" smtClean="0"/>
          </a:p>
          <a:p>
            <a:r>
              <a:rPr lang="en-US" dirty="0" smtClean="0"/>
              <a:t>(c)  A municipality may require varying utility deposits for customers as it deems appropriate in each case.</a:t>
            </a:r>
          </a:p>
          <a:p>
            <a:endParaRPr lang="en-US" dirty="0" smtClean="0"/>
          </a:p>
          <a:p>
            <a:r>
              <a:rPr lang="en-US" dirty="0" smtClean="0"/>
              <a:t>(d)  Except as provided in Subsections (e) and (f), a municipality may by ordinance impose a lien against an owner's property, unless it is a homestead as protected by the Texas Constitution, for delinquent bills for municipal utility service to the property.</a:t>
            </a:r>
          </a:p>
          <a:p>
            <a:endParaRPr lang="en-US" dirty="0" smtClean="0"/>
          </a:p>
          <a:p>
            <a:r>
              <a:rPr lang="en-US" dirty="0" smtClean="0"/>
              <a:t>(e)  The municipality's lien shall not apply to bills for service connected in a tenant's name after notice by the property owner to the municipality that the property is rental property.</a:t>
            </a:r>
          </a:p>
          <a:p>
            <a:endParaRPr lang="en-US" dirty="0" smtClean="0"/>
          </a:p>
          <a:p>
            <a:r>
              <a:rPr lang="en-US" dirty="0" smtClean="0"/>
              <a:t>(f)  The municipality's lien shall not apply to bills for service connected in a tenant's name prior to the effective date of the ordinance imposing the lien.  This subsection shall not apply to ordinances adopted prior to the effective date of this Act.</a:t>
            </a:r>
          </a:p>
          <a:p>
            <a:endParaRPr lang="en-US" dirty="0" smtClean="0"/>
          </a:p>
          <a:p>
            <a:r>
              <a:rPr lang="en-US" dirty="0" smtClean="0"/>
              <a:t>(g)  The municipality's lien shall be perfected by recording in the real property records of the county where the property is located a notice of lien containing a legal description of the property and the utility's account number for the delinquent charges.  The municipality's lien may include penalties, interest, and collection costs.</a:t>
            </a:r>
          </a:p>
          <a:p>
            <a:endParaRPr lang="en-US" dirty="0" smtClean="0"/>
          </a:p>
          <a:p>
            <a:r>
              <a:rPr lang="en-US" dirty="0" smtClean="0"/>
              <a:t>(h)  The municipality's lien is inferior to a bona fide mortgage lien that is recorded before the recording of the municipality's lien in the real property records of the county where the property is located.  The municipality's lien is superior to all other liens, including previously recorded judgment liens and any liens recorded after the municipality's lien.</a:t>
            </a:r>
          </a:p>
          <a:p>
            <a:endParaRPr lang="en-US" dirty="0"/>
          </a:p>
        </p:txBody>
      </p:sp>
      <p:sp>
        <p:nvSpPr>
          <p:cNvPr id="4" name="Slide Number Placeholder 3"/>
          <p:cNvSpPr>
            <a:spLocks noGrp="1"/>
          </p:cNvSpPr>
          <p:nvPr>
            <p:ph type="sldNum" sz="quarter" idx="10"/>
          </p:nvPr>
        </p:nvSpPr>
        <p:spPr/>
        <p:txBody>
          <a:bodyPr/>
          <a:lstStyle/>
          <a:p>
            <a:fld id="{ADD730E3-AAA9-4AE6-B968-764A02CA4896}" type="slidenum">
              <a:rPr lang="en-US" smtClean="0"/>
              <a:t>20</a:t>
            </a:fld>
            <a:endParaRPr lang="en-US" dirty="0"/>
          </a:p>
        </p:txBody>
      </p:sp>
    </p:spTree>
    <p:extLst>
      <p:ext uri="{BB962C8B-B14F-4D97-AF65-F5344CB8AC3E}">
        <p14:creationId xmlns:p14="http://schemas.microsoft.com/office/powerpoint/2010/main" val="29571126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Recommendation number 1:</a:t>
            </a:r>
            <a:r>
              <a:rPr lang="en-US" baseline="0" dirty="0" smtClean="0"/>
              <a:t> review your ordinances to be sure no utility service is terminated or denied without a clear right of hearing to an “relatively” impartial </a:t>
            </a:r>
            <a:r>
              <a:rPr lang="en-US" baseline="0" dirty="0" smtClean="0"/>
              <a:t>administrator….</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DD730E3-AAA9-4AE6-B968-764A02CA4896}" type="slidenum">
              <a:rPr lang="en-US" smtClean="0"/>
              <a:t>21</a:t>
            </a:fld>
            <a:endParaRPr lang="en-US" dirty="0"/>
          </a:p>
        </p:txBody>
      </p:sp>
    </p:spTree>
    <p:extLst>
      <p:ext uri="{BB962C8B-B14F-4D97-AF65-F5344CB8AC3E}">
        <p14:creationId xmlns:p14="http://schemas.microsoft.com/office/powerpoint/2010/main" val="33530329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Recommendation No. 2:  Consider</a:t>
            </a:r>
            <a:r>
              <a:rPr lang="en-US" baseline="0" dirty="0" smtClean="0"/>
              <a:t> having your rate structure reviewed by a rate consultant to ensure that the revenues are sufficient and that the rates are fair to all customer classes.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DD730E3-AAA9-4AE6-B968-764A02CA4896}" type="slidenum">
              <a:rPr lang="en-US" smtClean="0"/>
              <a:t>22</a:t>
            </a:fld>
            <a:endParaRPr lang="en-US" dirty="0"/>
          </a:p>
        </p:txBody>
      </p:sp>
    </p:spTree>
    <p:extLst>
      <p:ext uri="{BB962C8B-B14F-4D97-AF65-F5344CB8AC3E}">
        <p14:creationId xmlns:p14="http://schemas.microsoft.com/office/powerpoint/2010/main" val="19922806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Thanks.</a:t>
            </a:r>
            <a:endParaRPr lang="en-US" dirty="0"/>
          </a:p>
        </p:txBody>
      </p:sp>
      <p:sp>
        <p:nvSpPr>
          <p:cNvPr id="4" name="Slide Number Placeholder 3"/>
          <p:cNvSpPr>
            <a:spLocks noGrp="1"/>
          </p:cNvSpPr>
          <p:nvPr>
            <p:ph type="sldNum" sz="quarter" idx="10"/>
          </p:nvPr>
        </p:nvSpPr>
        <p:spPr/>
        <p:txBody>
          <a:bodyPr/>
          <a:lstStyle/>
          <a:p>
            <a:fld id="{ADD730E3-AAA9-4AE6-B968-764A02CA4896}" type="slidenum">
              <a:rPr lang="en-US" smtClean="0"/>
              <a:t>23</a:t>
            </a:fld>
            <a:endParaRPr lang="en-US" dirty="0"/>
          </a:p>
        </p:txBody>
      </p:sp>
    </p:spTree>
    <p:extLst>
      <p:ext uri="{BB962C8B-B14F-4D97-AF65-F5344CB8AC3E}">
        <p14:creationId xmlns:p14="http://schemas.microsoft.com/office/powerpoint/2010/main" val="1202659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7066" indent="-291179" eaLnBrk="0" hangingPunct="0">
              <a:spcBef>
                <a:spcPct val="30000"/>
              </a:spcBef>
              <a:defRPr sz="1200">
                <a:solidFill>
                  <a:schemeClr val="tx1"/>
                </a:solidFill>
                <a:latin typeface="Times New Roman" pitchFamily="18" charset="0"/>
              </a:defRPr>
            </a:lvl2pPr>
            <a:lvl3pPr marL="1164717" indent="-232943" eaLnBrk="0" hangingPunct="0">
              <a:spcBef>
                <a:spcPct val="30000"/>
              </a:spcBef>
              <a:defRPr sz="1200">
                <a:solidFill>
                  <a:schemeClr val="tx1"/>
                </a:solidFill>
                <a:latin typeface="Times New Roman" pitchFamily="18" charset="0"/>
              </a:defRPr>
            </a:lvl3pPr>
            <a:lvl4pPr marL="1630604" indent="-232943" eaLnBrk="0" hangingPunct="0">
              <a:spcBef>
                <a:spcPct val="30000"/>
              </a:spcBef>
              <a:defRPr sz="1200">
                <a:solidFill>
                  <a:schemeClr val="tx1"/>
                </a:solidFill>
                <a:latin typeface="Times New Roman" pitchFamily="18" charset="0"/>
              </a:defRPr>
            </a:lvl4pPr>
            <a:lvl5pPr marL="2096491" indent="-232943" eaLnBrk="0" hangingPunct="0">
              <a:spcBef>
                <a:spcPct val="30000"/>
              </a:spcBef>
              <a:defRPr sz="1200">
                <a:solidFill>
                  <a:schemeClr val="tx1"/>
                </a:solidFill>
                <a:latin typeface="Times New Roman" pitchFamily="18" charset="0"/>
              </a:defRPr>
            </a:lvl5pPr>
            <a:lvl6pPr marL="2562377" indent="-232943" eaLnBrk="0" fontAlgn="base" hangingPunct="0">
              <a:spcBef>
                <a:spcPct val="30000"/>
              </a:spcBef>
              <a:spcAft>
                <a:spcPct val="0"/>
              </a:spcAft>
              <a:defRPr sz="1200">
                <a:solidFill>
                  <a:schemeClr val="tx1"/>
                </a:solidFill>
                <a:latin typeface="Times New Roman" pitchFamily="18" charset="0"/>
              </a:defRPr>
            </a:lvl6pPr>
            <a:lvl7pPr marL="3028264" indent="-232943" eaLnBrk="0" fontAlgn="base" hangingPunct="0">
              <a:spcBef>
                <a:spcPct val="30000"/>
              </a:spcBef>
              <a:spcAft>
                <a:spcPct val="0"/>
              </a:spcAft>
              <a:defRPr sz="1200">
                <a:solidFill>
                  <a:schemeClr val="tx1"/>
                </a:solidFill>
                <a:latin typeface="Times New Roman" pitchFamily="18" charset="0"/>
              </a:defRPr>
            </a:lvl7pPr>
            <a:lvl8pPr marL="3494151" indent="-232943" eaLnBrk="0" fontAlgn="base" hangingPunct="0">
              <a:spcBef>
                <a:spcPct val="30000"/>
              </a:spcBef>
              <a:spcAft>
                <a:spcPct val="0"/>
              </a:spcAft>
              <a:defRPr sz="1200">
                <a:solidFill>
                  <a:schemeClr val="tx1"/>
                </a:solidFill>
                <a:latin typeface="Times New Roman" pitchFamily="18" charset="0"/>
              </a:defRPr>
            </a:lvl8pPr>
            <a:lvl9pPr marL="3960038" indent="-232943"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78AD9D9-89E1-4F47-A87B-F318E6D50DEE}" type="slidenum">
              <a:rPr lang="en-US" altLang="en-US" smtClean="0"/>
              <a:pPr>
                <a:spcBef>
                  <a:spcPct val="0"/>
                </a:spcBef>
              </a:pPr>
              <a:t>3</a:t>
            </a:fld>
            <a:endParaRPr lang="en-US" altLang="en-US" dirty="0"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algn="just"/>
            <a:r>
              <a:rPr lang="en-US" dirty="0"/>
              <a:t>Rates for municipal utility services has been the subject of considerable legislation and litigation over the years.</a:t>
            </a:r>
          </a:p>
          <a:p>
            <a:pPr algn="just"/>
            <a:r>
              <a:rPr lang="en-US" dirty="0"/>
              <a:t> </a:t>
            </a:r>
          </a:p>
          <a:p>
            <a:pPr algn="just"/>
            <a:r>
              <a:rPr lang="en-US" dirty="0"/>
              <a:t>The Local Government Code, as to utility rates, provides the general authority for cities to operate a “utility system” defined to include water, sewer, gas, and electricity.   A city also has the express authority to “sell water, sewer, gas, or electric service to any person outside its boundaries.”</a:t>
            </a:r>
          </a:p>
          <a:p>
            <a:pPr algn="just"/>
            <a:r>
              <a:rPr lang="en-US" dirty="0"/>
              <a:t>Home-rule cities have had the authority since their inception in 1913 to “require and receive compensation for [utility] services furnished for private purposes or otherwise.”   This early legislation allowed home-rule cities to purchase “gas, electricity, oil, or any other commodity … and may sell it to the public on terms as provided by the municipal charter.”</a:t>
            </a:r>
          </a:p>
          <a:p>
            <a:pPr algn="just"/>
            <a:endParaRPr lang="en-US" dirty="0"/>
          </a:p>
          <a:p>
            <a:pPr algn="just" defTabSz="931774">
              <a:defRPr/>
            </a:pPr>
            <a:r>
              <a:rPr lang="en-US" dirty="0"/>
              <a:t>Home rule cites operating a water system have general authority to “prescribe rates for the water furnished.”</a:t>
            </a:r>
          </a:p>
          <a:p>
            <a:pPr algn="just"/>
            <a:endParaRPr lang="en-US" dirty="0"/>
          </a:p>
          <a:p>
            <a:pPr algn="l"/>
            <a:endParaRPr lang="en-US" dirty="0"/>
          </a:p>
          <a:p>
            <a:endParaRPr lang="en-US" altLang="en-US" sz="1800" dirty="0"/>
          </a:p>
        </p:txBody>
      </p:sp>
    </p:spTree>
    <p:extLst>
      <p:ext uri="{BB962C8B-B14F-4D97-AF65-F5344CB8AC3E}">
        <p14:creationId xmlns:p14="http://schemas.microsoft.com/office/powerpoint/2010/main" val="334630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7066" indent="-291179" eaLnBrk="0" hangingPunct="0">
              <a:spcBef>
                <a:spcPct val="30000"/>
              </a:spcBef>
              <a:defRPr sz="1200">
                <a:solidFill>
                  <a:schemeClr val="tx1"/>
                </a:solidFill>
                <a:latin typeface="Times New Roman" pitchFamily="18" charset="0"/>
              </a:defRPr>
            </a:lvl2pPr>
            <a:lvl3pPr marL="1164717" indent="-232943" eaLnBrk="0" hangingPunct="0">
              <a:spcBef>
                <a:spcPct val="30000"/>
              </a:spcBef>
              <a:defRPr sz="1200">
                <a:solidFill>
                  <a:schemeClr val="tx1"/>
                </a:solidFill>
                <a:latin typeface="Times New Roman" pitchFamily="18" charset="0"/>
              </a:defRPr>
            </a:lvl3pPr>
            <a:lvl4pPr marL="1630604" indent="-232943" eaLnBrk="0" hangingPunct="0">
              <a:spcBef>
                <a:spcPct val="30000"/>
              </a:spcBef>
              <a:defRPr sz="1200">
                <a:solidFill>
                  <a:schemeClr val="tx1"/>
                </a:solidFill>
                <a:latin typeface="Times New Roman" pitchFamily="18" charset="0"/>
              </a:defRPr>
            </a:lvl4pPr>
            <a:lvl5pPr marL="2096491" indent="-232943" eaLnBrk="0" hangingPunct="0">
              <a:spcBef>
                <a:spcPct val="30000"/>
              </a:spcBef>
              <a:defRPr sz="1200">
                <a:solidFill>
                  <a:schemeClr val="tx1"/>
                </a:solidFill>
                <a:latin typeface="Times New Roman" pitchFamily="18" charset="0"/>
              </a:defRPr>
            </a:lvl5pPr>
            <a:lvl6pPr marL="2562377" indent="-232943" eaLnBrk="0" fontAlgn="base" hangingPunct="0">
              <a:spcBef>
                <a:spcPct val="30000"/>
              </a:spcBef>
              <a:spcAft>
                <a:spcPct val="0"/>
              </a:spcAft>
              <a:defRPr sz="1200">
                <a:solidFill>
                  <a:schemeClr val="tx1"/>
                </a:solidFill>
                <a:latin typeface="Times New Roman" pitchFamily="18" charset="0"/>
              </a:defRPr>
            </a:lvl6pPr>
            <a:lvl7pPr marL="3028264" indent="-232943" eaLnBrk="0" fontAlgn="base" hangingPunct="0">
              <a:spcBef>
                <a:spcPct val="30000"/>
              </a:spcBef>
              <a:spcAft>
                <a:spcPct val="0"/>
              </a:spcAft>
              <a:defRPr sz="1200">
                <a:solidFill>
                  <a:schemeClr val="tx1"/>
                </a:solidFill>
                <a:latin typeface="Times New Roman" pitchFamily="18" charset="0"/>
              </a:defRPr>
            </a:lvl7pPr>
            <a:lvl8pPr marL="3494151" indent="-232943" eaLnBrk="0" fontAlgn="base" hangingPunct="0">
              <a:spcBef>
                <a:spcPct val="30000"/>
              </a:spcBef>
              <a:spcAft>
                <a:spcPct val="0"/>
              </a:spcAft>
              <a:defRPr sz="1200">
                <a:solidFill>
                  <a:schemeClr val="tx1"/>
                </a:solidFill>
                <a:latin typeface="Times New Roman" pitchFamily="18" charset="0"/>
              </a:defRPr>
            </a:lvl8pPr>
            <a:lvl9pPr marL="3960038" indent="-232943"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60C26B59-69B2-408E-9120-9E24DCD2ECB3}" type="slidenum">
              <a:rPr lang="en-US" altLang="en-US" smtClean="0"/>
              <a:pPr>
                <a:spcBef>
                  <a:spcPct val="0"/>
                </a:spcBef>
              </a:pPr>
              <a:t>4</a:t>
            </a:fld>
            <a:endParaRPr lang="en-US" altLang="en-US" dirty="0"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r>
              <a:rPr lang="en-US" altLang="en-US" sz="1800" dirty="0"/>
              <a:t>Generally user fees, like utility rates, must be fair, equitable and related to the cost of the service provided by the municipality for the fee.  </a:t>
            </a:r>
          </a:p>
          <a:p>
            <a:pPr algn="just"/>
            <a:endParaRPr lang="en-US" altLang="en-US" sz="1800" dirty="0"/>
          </a:p>
          <a:p>
            <a:r>
              <a:rPr lang="en-US" altLang="en-US" sz="1800" dirty="0"/>
              <a:t>Otherwise the fee may be treated as a tax or fine, and its validity questioned.  </a:t>
            </a:r>
          </a:p>
        </p:txBody>
      </p:sp>
    </p:spTree>
    <p:extLst>
      <p:ext uri="{BB962C8B-B14F-4D97-AF65-F5344CB8AC3E}">
        <p14:creationId xmlns:p14="http://schemas.microsoft.com/office/powerpoint/2010/main" val="4168481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7066" indent="-291179" eaLnBrk="0" hangingPunct="0">
              <a:spcBef>
                <a:spcPct val="30000"/>
              </a:spcBef>
              <a:defRPr sz="1200">
                <a:solidFill>
                  <a:schemeClr val="tx1"/>
                </a:solidFill>
                <a:latin typeface="Times New Roman" pitchFamily="18" charset="0"/>
              </a:defRPr>
            </a:lvl2pPr>
            <a:lvl3pPr marL="1164717" indent="-232943" eaLnBrk="0" hangingPunct="0">
              <a:spcBef>
                <a:spcPct val="30000"/>
              </a:spcBef>
              <a:defRPr sz="1200">
                <a:solidFill>
                  <a:schemeClr val="tx1"/>
                </a:solidFill>
                <a:latin typeface="Times New Roman" pitchFamily="18" charset="0"/>
              </a:defRPr>
            </a:lvl3pPr>
            <a:lvl4pPr marL="1630604" indent="-232943" eaLnBrk="0" hangingPunct="0">
              <a:spcBef>
                <a:spcPct val="30000"/>
              </a:spcBef>
              <a:defRPr sz="1200">
                <a:solidFill>
                  <a:schemeClr val="tx1"/>
                </a:solidFill>
                <a:latin typeface="Times New Roman" pitchFamily="18" charset="0"/>
              </a:defRPr>
            </a:lvl4pPr>
            <a:lvl5pPr marL="2096491" indent="-232943" eaLnBrk="0" hangingPunct="0">
              <a:spcBef>
                <a:spcPct val="30000"/>
              </a:spcBef>
              <a:defRPr sz="1200">
                <a:solidFill>
                  <a:schemeClr val="tx1"/>
                </a:solidFill>
                <a:latin typeface="Times New Roman" pitchFamily="18" charset="0"/>
              </a:defRPr>
            </a:lvl5pPr>
            <a:lvl6pPr marL="2562377" indent="-232943" eaLnBrk="0" fontAlgn="base" hangingPunct="0">
              <a:spcBef>
                <a:spcPct val="30000"/>
              </a:spcBef>
              <a:spcAft>
                <a:spcPct val="0"/>
              </a:spcAft>
              <a:defRPr sz="1200">
                <a:solidFill>
                  <a:schemeClr val="tx1"/>
                </a:solidFill>
                <a:latin typeface="Times New Roman" pitchFamily="18" charset="0"/>
              </a:defRPr>
            </a:lvl6pPr>
            <a:lvl7pPr marL="3028264" indent="-232943" eaLnBrk="0" fontAlgn="base" hangingPunct="0">
              <a:spcBef>
                <a:spcPct val="30000"/>
              </a:spcBef>
              <a:spcAft>
                <a:spcPct val="0"/>
              </a:spcAft>
              <a:defRPr sz="1200">
                <a:solidFill>
                  <a:schemeClr val="tx1"/>
                </a:solidFill>
                <a:latin typeface="Times New Roman" pitchFamily="18" charset="0"/>
              </a:defRPr>
            </a:lvl7pPr>
            <a:lvl8pPr marL="3494151" indent="-232943" eaLnBrk="0" fontAlgn="base" hangingPunct="0">
              <a:spcBef>
                <a:spcPct val="30000"/>
              </a:spcBef>
              <a:spcAft>
                <a:spcPct val="0"/>
              </a:spcAft>
              <a:defRPr sz="1200">
                <a:solidFill>
                  <a:schemeClr val="tx1"/>
                </a:solidFill>
                <a:latin typeface="Times New Roman" pitchFamily="18" charset="0"/>
              </a:defRPr>
            </a:lvl8pPr>
            <a:lvl9pPr marL="3960038" indent="-232943"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60C26B59-69B2-408E-9120-9E24DCD2ECB3}" type="slidenum">
              <a:rPr lang="en-US" altLang="en-US" smtClean="0"/>
              <a:pPr>
                <a:spcBef>
                  <a:spcPct val="0"/>
                </a:spcBef>
              </a:pPr>
              <a:t>5</a:t>
            </a:fld>
            <a:endParaRPr lang="en-US" altLang="en-US" dirty="0"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r>
              <a:rPr lang="en-US" altLang="en-US" sz="1800" dirty="0"/>
              <a:t>Greg Abbott, when attorney general, issued a 2003 opinion about water bills.  He wrote:</a:t>
            </a:r>
          </a:p>
          <a:p>
            <a:r>
              <a:rPr lang="en-US" altLang="en-US" sz="1800" dirty="0"/>
              <a:t> </a:t>
            </a:r>
          </a:p>
          <a:p>
            <a:r>
              <a:rPr lang="en-US" altLang="en-US" sz="1800" dirty="0"/>
              <a:t>We understand that the City has, for many years, “included a mandatory fee in the water bills to help pay for volunteer fire fighting services.  In May 2000, the mandatory fee included in the monthly water bill was $1.50 per bill.  The City asks whether it may “include a mandatory fee in the water bills to pay for volunteer fire fighting services.” Id.</a:t>
            </a:r>
          </a:p>
          <a:p>
            <a:endParaRPr lang="en-US" altLang="en-US" sz="1800" dirty="0"/>
          </a:p>
          <a:p>
            <a:r>
              <a:rPr lang="en-US" altLang="en-US" sz="1800" dirty="0"/>
              <a:t>In November 2002, the City obtained an opinion from the Texas Municipal League, which suggests that the City lacks authority to impose such a fee. 13 Citing a 1985 attorney general opinion, JM-338, and a 1924 decision of the Texas Court of Civil Appeals, the Municipal League reasoned that the City did not have the necessary statutory authority to collect a tax to pay for volunteer fire services:</a:t>
            </a:r>
          </a:p>
          <a:p>
            <a:pPr algn="just"/>
            <a:r>
              <a:rPr lang="en-US" altLang="en-US" sz="1800" cap="all" dirty="0"/>
              <a:t>Any fee attached to a utility bill by a general law city, which is not used to cover the expenses of providing the utility service for which customers are being billed, is a tax. </a:t>
            </a:r>
            <a:r>
              <a:rPr lang="en-US" altLang="en-US" sz="1800" dirty="0"/>
              <a:t>General law cities, however, possess only those taxing powers that the legislature or the constitution expressly grants them. I am aware of no statutory authority for such a tax used to pay for volunteer fire services.  Attorney General Opinion JM-338 determined that a $6 charge, which a general-law city assessed against all home and business owners in the city, for financing the city's police department is an unlawful tax. The charge appeared “on monthly utility bills,” but because it was intended for the police department's use, it had no connection to the costs of providing utility services. Accordingly, the charge was “intended to raise revenue” and was a tax. Because a general-law municipality had no “statutory authority... for [this] method of taxation,” the opinion concluded that the $6 charge was “not a proper method for raising revenue to support the police department.”</a:t>
            </a:r>
          </a:p>
          <a:p>
            <a:endParaRPr lang="en-US" altLang="en-US" sz="1800" dirty="0"/>
          </a:p>
          <a:p>
            <a:pPr algn="just"/>
            <a:r>
              <a:rPr lang="en-US" altLang="en-US" sz="1800" dirty="0"/>
              <a:t>A Type A general-law municipality has the prerequisite specific statutory authority to levy certain taxes. See also Tex. Const. art. XI, § 4 (permitting a general-law municipality to “levy, assess and collect such taxes as may be authorized by law”). For example, a municipality in which a fire control, prevention, and emergency medical services district is established must impose an additional sales and use tax “in the area of the district” to finance the district's operation. A general-law municipality has no statutory authority to levy a tax for fire protection services by adding a tax to each utility user's bill.  Consequently, the City may not levy the tax in this manner, and the provision in the Agency Agreement allowing the City “to continue to collect the $1.50 monthly fee attached to the water bills” is void.</a:t>
            </a:r>
          </a:p>
        </p:txBody>
      </p:sp>
    </p:spTree>
    <p:extLst>
      <p:ext uri="{BB962C8B-B14F-4D97-AF65-F5344CB8AC3E}">
        <p14:creationId xmlns:p14="http://schemas.microsoft.com/office/powerpoint/2010/main" val="1485403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7066" indent="-291179" eaLnBrk="0" hangingPunct="0">
              <a:spcBef>
                <a:spcPct val="30000"/>
              </a:spcBef>
              <a:defRPr sz="1200">
                <a:solidFill>
                  <a:schemeClr val="tx1"/>
                </a:solidFill>
                <a:latin typeface="Times New Roman" pitchFamily="18" charset="0"/>
              </a:defRPr>
            </a:lvl2pPr>
            <a:lvl3pPr marL="1164717" indent="-232943" eaLnBrk="0" hangingPunct="0">
              <a:spcBef>
                <a:spcPct val="30000"/>
              </a:spcBef>
              <a:defRPr sz="1200">
                <a:solidFill>
                  <a:schemeClr val="tx1"/>
                </a:solidFill>
                <a:latin typeface="Times New Roman" pitchFamily="18" charset="0"/>
              </a:defRPr>
            </a:lvl3pPr>
            <a:lvl4pPr marL="1630604" indent="-232943" eaLnBrk="0" hangingPunct="0">
              <a:spcBef>
                <a:spcPct val="30000"/>
              </a:spcBef>
              <a:defRPr sz="1200">
                <a:solidFill>
                  <a:schemeClr val="tx1"/>
                </a:solidFill>
                <a:latin typeface="Times New Roman" pitchFamily="18" charset="0"/>
              </a:defRPr>
            </a:lvl4pPr>
            <a:lvl5pPr marL="2096491" indent="-232943" eaLnBrk="0" hangingPunct="0">
              <a:spcBef>
                <a:spcPct val="30000"/>
              </a:spcBef>
              <a:defRPr sz="1200">
                <a:solidFill>
                  <a:schemeClr val="tx1"/>
                </a:solidFill>
                <a:latin typeface="Times New Roman" pitchFamily="18" charset="0"/>
              </a:defRPr>
            </a:lvl5pPr>
            <a:lvl6pPr marL="2562377" indent="-232943" eaLnBrk="0" fontAlgn="base" hangingPunct="0">
              <a:spcBef>
                <a:spcPct val="30000"/>
              </a:spcBef>
              <a:spcAft>
                <a:spcPct val="0"/>
              </a:spcAft>
              <a:defRPr sz="1200">
                <a:solidFill>
                  <a:schemeClr val="tx1"/>
                </a:solidFill>
                <a:latin typeface="Times New Roman" pitchFamily="18" charset="0"/>
              </a:defRPr>
            </a:lvl6pPr>
            <a:lvl7pPr marL="3028264" indent="-232943" eaLnBrk="0" fontAlgn="base" hangingPunct="0">
              <a:spcBef>
                <a:spcPct val="30000"/>
              </a:spcBef>
              <a:spcAft>
                <a:spcPct val="0"/>
              </a:spcAft>
              <a:defRPr sz="1200">
                <a:solidFill>
                  <a:schemeClr val="tx1"/>
                </a:solidFill>
                <a:latin typeface="Times New Roman" pitchFamily="18" charset="0"/>
              </a:defRPr>
            </a:lvl7pPr>
            <a:lvl8pPr marL="3494151" indent="-232943" eaLnBrk="0" fontAlgn="base" hangingPunct="0">
              <a:spcBef>
                <a:spcPct val="30000"/>
              </a:spcBef>
              <a:spcAft>
                <a:spcPct val="0"/>
              </a:spcAft>
              <a:defRPr sz="1200">
                <a:solidFill>
                  <a:schemeClr val="tx1"/>
                </a:solidFill>
                <a:latin typeface="Times New Roman" pitchFamily="18" charset="0"/>
              </a:defRPr>
            </a:lvl8pPr>
            <a:lvl9pPr marL="3960038" indent="-232943"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60C26B59-69B2-408E-9120-9E24DCD2ECB3}" type="slidenum">
              <a:rPr lang="en-US" altLang="en-US" smtClean="0"/>
              <a:pPr>
                <a:spcBef>
                  <a:spcPct val="0"/>
                </a:spcBef>
              </a:pPr>
              <a:t>6</a:t>
            </a:fld>
            <a:endParaRPr lang="en-US" altLang="en-US" dirty="0"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r>
              <a:rPr lang="en-US" dirty="0"/>
              <a:t>It shall be the duty of the regulatory authority to insure that every rate made, demanded, or received by any public utility … shall be just and reasonable. Rates may not be unreasonably preferential, prejudicial, or discriminatory, but shall be sufficient, equitable, and consistent in application to each class of consumers.</a:t>
            </a:r>
          </a:p>
          <a:p>
            <a:endParaRPr lang="en-US" dirty="0"/>
          </a:p>
          <a:p>
            <a:r>
              <a:rPr lang="en-US" dirty="0"/>
              <a:t>There is a public interest in the rates charged by municipalities for their services. That interest is not alone that the rate be reasonable from the viewpoint of the individual consumer but that it be such as fairly to insure that the city can continue to perform its public function. Utility rates, therefore, must be fixed with a view to the consumer's interest on one hand and to the public's interest in the continued existence of the utility service on the other. Because of this, fixing and regulating utility rates is said to be a governmental function inherent in the state. It is legislative in character, but the legislature may delegate the power to rate making governmental agencies or to municipal corporations as to utilities operating within the limits of such municipal corporations.  But, when so delegated, it must be exercised by the agency or municipality to whom it is intrusted for the benefit of its people, and they cannot delegate it to anybody else.</a:t>
            </a:r>
          </a:p>
          <a:p>
            <a:endParaRPr lang="en-US" dirty="0"/>
          </a:p>
          <a:p>
            <a:r>
              <a:rPr lang="en-US" dirty="0"/>
              <a:t>A common consideration for city councils, when fixing water rates, is not what it costs to provide the service, but “what do other cities charge?”  While a factor that should be considered, more important is that council fix rates that generate revenues to keep the city solvent when providing the service and that, if council elects, generate a profit.</a:t>
            </a:r>
          </a:p>
          <a:p>
            <a:endParaRPr lang="en-US" dirty="0"/>
          </a:p>
          <a:p>
            <a:endParaRPr lang="en-US" dirty="0"/>
          </a:p>
          <a:p>
            <a:endParaRPr lang="en-US" altLang="en-US" sz="1800" dirty="0"/>
          </a:p>
        </p:txBody>
      </p:sp>
    </p:spTree>
    <p:extLst>
      <p:ext uri="{BB962C8B-B14F-4D97-AF65-F5344CB8AC3E}">
        <p14:creationId xmlns:p14="http://schemas.microsoft.com/office/powerpoint/2010/main" val="1485403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7066" indent="-291179" eaLnBrk="0" hangingPunct="0">
              <a:spcBef>
                <a:spcPct val="30000"/>
              </a:spcBef>
              <a:defRPr sz="1200">
                <a:solidFill>
                  <a:schemeClr val="tx1"/>
                </a:solidFill>
                <a:latin typeface="Times New Roman" pitchFamily="18" charset="0"/>
              </a:defRPr>
            </a:lvl2pPr>
            <a:lvl3pPr marL="1164717" indent="-232943" eaLnBrk="0" hangingPunct="0">
              <a:spcBef>
                <a:spcPct val="30000"/>
              </a:spcBef>
              <a:defRPr sz="1200">
                <a:solidFill>
                  <a:schemeClr val="tx1"/>
                </a:solidFill>
                <a:latin typeface="Times New Roman" pitchFamily="18" charset="0"/>
              </a:defRPr>
            </a:lvl3pPr>
            <a:lvl4pPr marL="1630604" indent="-232943" eaLnBrk="0" hangingPunct="0">
              <a:spcBef>
                <a:spcPct val="30000"/>
              </a:spcBef>
              <a:defRPr sz="1200">
                <a:solidFill>
                  <a:schemeClr val="tx1"/>
                </a:solidFill>
                <a:latin typeface="Times New Roman" pitchFamily="18" charset="0"/>
              </a:defRPr>
            </a:lvl4pPr>
            <a:lvl5pPr marL="2096491" indent="-232943" eaLnBrk="0" hangingPunct="0">
              <a:spcBef>
                <a:spcPct val="30000"/>
              </a:spcBef>
              <a:defRPr sz="1200">
                <a:solidFill>
                  <a:schemeClr val="tx1"/>
                </a:solidFill>
                <a:latin typeface="Times New Roman" pitchFamily="18" charset="0"/>
              </a:defRPr>
            </a:lvl5pPr>
            <a:lvl6pPr marL="2562377" indent="-232943" eaLnBrk="0" fontAlgn="base" hangingPunct="0">
              <a:spcBef>
                <a:spcPct val="30000"/>
              </a:spcBef>
              <a:spcAft>
                <a:spcPct val="0"/>
              </a:spcAft>
              <a:defRPr sz="1200">
                <a:solidFill>
                  <a:schemeClr val="tx1"/>
                </a:solidFill>
                <a:latin typeface="Times New Roman" pitchFamily="18" charset="0"/>
              </a:defRPr>
            </a:lvl6pPr>
            <a:lvl7pPr marL="3028264" indent="-232943" eaLnBrk="0" fontAlgn="base" hangingPunct="0">
              <a:spcBef>
                <a:spcPct val="30000"/>
              </a:spcBef>
              <a:spcAft>
                <a:spcPct val="0"/>
              </a:spcAft>
              <a:defRPr sz="1200">
                <a:solidFill>
                  <a:schemeClr val="tx1"/>
                </a:solidFill>
                <a:latin typeface="Times New Roman" pitchFamily="18" charset="0"/>
              </a:defRPr>
            </a:lvl7pPr>
            <a:lvl8pPr marL="3494151" indent="-232943" eaLnBrk="0" fontAlgn="base" hangingPunct="0">
              <a:spcBef>
                <a:spcPct val="30000"/>
              </a:spcBef>
              <a:spcAft>
                <a:spcPct val="0"/>
              </a:spcAft>
              <a:defRPr sz="1200">
                <a:solidFill>
                  <a:schemeClr val="tx1"/>
                </a:solidFill>
                <a:latin typeface="Times New Roman" pitchFamily="18" charset="0"/>
              </a:defRPr>
            </a:lvl8pPr>
            <a:lvl9pPr marL="3960038" indent="-232943"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60C26B59-69B2-408E-9120-9E24DCD2ECB3}" type="slidenum">
              <a:rPr lang="en-US" altLang="en-US" smtClean="0"/>
              <a:pPr>
                <a:spcBef>
                  <a:spcPct val="0"/>
                </a:spcBef>
              </a:pPr>
              <a:t>7</a:t>
            </a:fld>
            <a:endParaRPr lang="en-US" altLang="en-US" dirty="0"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defTabSz="931774">
              <a:defRPr/>
            </a:pPr>
            <a:r>
              <a:rPr lang="en-US" dirty="0"/>
              <a:t>Many of the reported judicial opinions regarding municipal utility rates concerned a statute enacted in 1907 giving cities over two thousand population the authority to “regulate by ordinance the rates and compensation to be charged by all water, gas, light and sewer companies, corporations or persons using the streets and public grounds of said city or town.”  As originally enacted, this law guarantied utilities a ten percent return on the “actual cost of the physical properties, equipments and betterments.”   This law was amended in 1931 to limit the rate of return to not more than ten percent, and to make the statute applicable to cities over five hundred population.  It was amended again in 1937 to make the statute applicable to all cities regardless of population, and to limit the rate of return on investments to not more than eight percent. The statute was repealed entirely with the adoption of the Public Utility Regulatory Act in 1975. Consequently, in some respects, the cases discussed below reflect the historical development of utility rate regulation by Texas municipalities, and, naturally, reflect the tenure of the courts in this regard. Recently in a rate case concerning telephones, the Texas Supreme Court held that a city ordinance requiring telephone service to be furnished to schools at the same rate as residential service was, in effect, a rate ordinance, and as such, was barred by a previously entered injunctive judgment. In its opinion, the court had the opportunity to state once again the basic proposition:  in this opinion the court made it clear that a utility company, if unregulated, may adopt whatever rates it chooses, subject only to its own “dictates of reasonableness and justice.”</a:t>
            </a:r>
          </a:p>
          <a:p>
            <a:endParaRPr lang="en-US" dirty="0"/>
          </a:p>
        </p:txBody>
      </p:sp>
    </p:spTree>
    <p:extLst>
      <p:ext uri="{BB962C8B-B14F-4D97-AF65-F5344CB8AC3E}">
        <p14:creationId xmlns:p14="http://schemas.microsoft.com/office/powerpoint/2010/main" val="923206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7066" indent="-291179" eaLnBrk="0" hangingPunct="0">
              <a:spcBef>
                <a:spcPct val="30000"/>
              </a:spcBef>
              <a:defRPr sz="1200">
                <a:solidFill>
                  <a:schemeClr val="tx1"/>
                </a:solidFill>
                <a:latin typeface="Times New Roman" pitchFamily="18" charset="0"/>
              </a:defRPr>
            </a:lvl2pPr>
            <a:lvl3pPr marL="1164717" indent="-232943" eaLnBrk="0" hangingPunct="0">
              <a:spcBef>
                <a:spcPct val="30000"/>
              </a:spcBef>
              <a:defRPr sz="1200">
                <a:solidFill>
                  <a:schemeClr val="tx1"/>
                </a:solidFill>
                <a:latin typeface="Times New Roman" pitchFamily="18" charset="0"/>
              </a:defRPr>
            </a:lvl3pPr>
            <a:lvl4pPr marL="1630604" indent="-232943" eaLnBrk="0" hangingPunct="0">
              <a:spcBef>
                <a:spcPct val="30000"/>
              </a:spcBef>
              <a:defRPr sz="1200">
                <a:solidFill>
                  <a:schemeClr val="tx1"/>
                </a:solidFill>
                <a:latin typeface="Times New Roman" pitchFamily="18" charset="0"/>
              </a:defRPr>
            </a:lvl4pPr>
            <a:lvl5pPr marL="2096491" indent="-232943" eaLnBrk="0" hangingPunct="0">
              <a:spcBef>
                <a:spcPct val="30000"/>
              </a:spcBef>
              <a:defRPr sz="1200">
                <a:solidFill>
                  <a:schemeClr val="tx1"/>
                </a:solidFill>
                <a:latin typeface="Times New Roman" pitchFamily="18" charset="0"/>
              </a:defRPr>
            </a:lvl5pPr>
            <a:lvl6pPr marL="2562377" indent="-232943" eaLnBrk="0" fontAlgn="base" hangingPunct="0">
              <a:spcBef>
                <a:spcPct val="30000"/>
              </a:spcBef>
              <a:spcAft>
                <a:spcPct val="0"/>
              </a:spcAft>
              <a:defRPr sz="1200">
                <a:solidFill>
                  <a:schemeClr val="tx1"/>
                </a:solidFill>
                <a:latin typeface="Times New Roman" pitchFamily="18" charset="0"/>
              </a:defRPr>
            </a:lvl6pPr>
            <a:lvl7pPr marL="3028264" indent="-232943" eaLnBrk="0" fontAlgn="base" hangingPunct="0">
              <a:spcBef>
                <a:spcPct val="30000"/>
              </a:spcBef>
              <a:spcAft>
                <a:spcPct val="0"/>
              </a:spcAft>
              <a:defRPr sz="1200">
                <a:solidFill>
                  <a:schemeClr val="tx1"/>
                </a:solidFill>
                <a:latin typeface="Times New Roman" pitchFamily="18" charset="0"/>
              </a:defRPr>
            </a:lvl7pPr>
            <a:lvl8pPr marL="3494151" indent="-232943" eaLnBrk="0" fontAlgn="base" hangingPunct="0">
              <a:spcBef>
                <a:spcPct val="30000"/>
              </a:spcBef>
              <a:spcAft>
                <a:spcPct val="0"/>
              </a:spcAft>
              <a:defRPr sz="1200">
                <a:solidFill>
                  <a:schemeClr val="tx1"/>
                </a:solidFill>
                <a:latin typeface="Times New Roman" pitchFamily="18" charset="0"/>
              </a:defRPr>
            </a:lvl8pPr>
            <a:lvl9pPr marL="3960038" indent="-232943"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60C26B59-69B2-408E-9120-9E24DCD2ECB3}" type="slidenum">
              <a:rPr lang="en-US" altLang="en-US" smtClean="0"/>
              <a:pPr>
                <a:spcBef>
                  <a:spcPct val="0"/>
                </a:spcBef>
              </a:pPr>
              <a:t>8</a:t>
            </a:fld>
            <a:endParaRPr lang="en-US" altLang="en-US" dirty="0"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algn="just"/>
            <a:r>
              <a:rPr lang="en-US" dirty="0"/>
              <a:t>In 1976, the Texas supreme court upheld the gas and electric rate charges assessed by the city-owned gas and electric system of San Antonio. At issue was the manner in which the city transferred revenue to the general fund and passed along fuel adjustment charges. The court found that the statute in question allowed the transfer of utility revenue to the general fund as provided for in the trust indenture and that the city “need not furnish the service at cost.” Moreover, the “general rule is that the city is entitled to make a reasonable profit from its own utility system.”  The plaintiffs had not alleged that the city's rates were unreasonable:</a:t>
            </a:r>
          </a:p>
          <a:p>
            <a:r>
              <a:rPr lang="en-US" u="sng" dirty="0"/>
              <a:t>Petitioners make no complaint about the reasonableness of the rates </a:t>
            </a:r>
            <a:r>
              <a:rPr lang="en-US" dirty="0"/>
              <a:t>or of the City's return from its gas and electric systems. They do complain about the City being paid a percentage of the utilities' gross revenue. If the rate charges are reasonable, it does not matter how the Indenture sets the priority of payment of available revenue.</a:t>
            </a:r>
          </a:p>
          <a:p>
            <a:r>
              <a:rPr lang="en-US" dirty="0"/>
              <a:t>Upon proper pleading and record, if the City's return were proved to be excessive and unreasonable, the courts could grant relief. [citation]. Courts avoid interfering with rates fixed by an independent legislative authority. [citation]. The court should, however, pass upon the unreasonableness of the rates of a municipally owned utility (set by that municipality) in order to protect the utility customers from being unfairly burdened with the costs of city government. [citation].</a:t>
            </a:r>
          </a:p>
          <a:p>
            <a:endParaRPr lang="en-US" altLang="en-US" sz="1800" dirty="0"/>
          </a:p>
        </p:txBody>
      </p:sp>
    </p:spTree>
    <p:extLst>
      <p:ext uri="{BB962C8B-B14F-4D97-AF65-F5344CB8AC3E}">
        <p14:creationId xmlns:p14="http://schemas.microsoft.com/office/powerpoint/2010/main" val="923206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7066" indent="-291179" eaLnBrk="0" hangingPunct="0">
              <a:spcBef>
                <a:spcPct val="30000"/>
              </a:spcBef>
              <a:defRPr sz="1200">
                <a:solidFill>
                  <a:schemeClr val="tx1"/>
                </a:solidFill>
                <a:latin typeface="Times New Roman" pitchFamily="18" charset="0"/>
              </a:defRPr>
            </a:lvl2pPr>
            <a:lvl3pPr marL="1164717" indent="-232943" eaLnBrk="0" hangingPunct="0">
              <a:spcBef>
                <a:spcPct val="30000"/>
              </a:spcBef>
              <a:defRPr sz="1200">
                <a:solidFill>
                  <a:schemeClr val="tx1"/>
                </a:solidFill>
                <a:latin typeface="Times New Roman" pitchFamily="18" charset="0"/>
              </a:defRPr>
            </a:lvl3pPr>
            <a:lvl4pPr marL="1630604" indent="-232943" eaLnBrk="0" hangingPunct="0">
              <a:spcBef>
                <a:spcPct val="30000"/>
              </a:spcBef>
              <a:defRPr sz="1200">
                <a:solidFill>
                  <a:schemeClr val="tx1"/>
                </a:solidFill>
                <a:latin typeface="Times New Roman" pitchFamily="18" charset="0"/>
              </a:defRPr>
            </a:lvl4pPr>
            <a:lvl5pPr marL="2096491" indent="-232943" eaLnBrk="0" hangingPunct="0">
              <a:spcBef>
                <a:spcPct val="30000"/>
              </a:spcBef>
              <a:defRPr sz="1200">
                <a:solidFill>
                  <a:schemeClr val="tx1"/>
                </a:solidFill>
                <a:latin typeface="Times New Roman" pitchFamily="18" charset="0"/>
              </a:defRPr>
            </a:lvl5pPr>
            <a:lvl6pPr marL="2562377" indent="-232943" eaLnBrk="0" fontAlgn="base" hangingPunct="0">
              <a:spcBef>
                <a:spcPct val="30000"/>
              </a:spcBef>
              <a:spcAft>
                <a:spcPct val="0"/>
              </a:spcAft>
              <a:defRPr sz="1200">
                <a:solidFill>
                  <a:schemeClr val="tx1"/>
                </a:solidFill>
                <a:latin typeface="Times New Roman" pitchFamily="18" charset="0"/>
              </a:defRPr>
            </a:lvl6pPr>
            <a:lvl7pPr marL="3028264" indent="-232943" eaLnBrk="0" fontAlgn="base" hangingPunct="0">
              <a:spcBef>
                <a:spcPct val="30000"/>
              </a:spcBef>
              <a:spcAft>
                <a:spcPct val="0"/>
              </a:spcAft>
              <a:defRPr sz="1200">
                <a:solidFill>
                  <a:schemeClr val="tx1"/>
                </a:solidFill>
                <a:latin typeface="Times New Roman" pitchFamily="18" charset="0"/>
              </a:defRPr>
            </a:lvl7pPr>
            <a:lvl8pPr marL="3494151" indent="-232943" eaLnBrk="0" fontAlgn="base" hangingPunct="0">
              <a:spcBef>
                <a:spcPct val="30000"/>
              </a:spcBef>
              <a:spcAft>
                <a:spcPct val="0"/>
              </a:spcAft>
              <a:defRPr sz="1200">
                <a:solidFill>
                  <a:schemeClr val="tx1"/>
                </a:solidFill>
                <a:latin typeface="Times New Roman" pitchFamily="18" charset="0"/>
              </a:defRPr>
            </a:lvl8pPr>
            <a:lvl9pPr marL="3960038" indent="-232943"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60C26B59-69B2-408E-9120-9E24DCD2ECB3}" type="slidenum">
              <a:rPr lang="en-US" altLang="en-US" smtClean="0"/>
              <a:pPr>
                <a:spcBef>
                  <a:spcPct val="0"/>
                </a:spcBef>
              </a:pPr>
              <a:t>9</a:t>
            </a:fld>
            <a:endParaRPr lang="en-US" altLang="en-US" dirty="0"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r>
              <a:rPr lang="en-US" altLang="en-US" sz="1800" dirty="0"/>
              <a:t>Council must also decide how to allocate the costs and profit of its utility system among all its customers.   Many factors can justify charging one customer more or less than another customer.  </a:t>
            </a:r>
            <a:r>
              <a:rPr lang="en-US" altLang="en-US" sz="1800" dirty="0"/>
              <a:t>For that purpose, a city may also divide its </a:t>
            </a:r>
            <a:r>
              <a:rPr lang="en-US" altLang="en-US" sz="1800" dirty="0" smtClean="0"/>
              <a:t>customers </a:t>
            </a:r>
            <a:r>
              <a:rPr lang="en-US" altLang="en-US" sz="1800" dirty="0"/>
              <a:t>up into different groups.</a:t>
            </a:r>
          </a:p>
          <a:p>
            <a:endParaRPr lang="en-US" altLang="en-US" sz="1800" dirty="0"/>
          </a:p>
          <a:p>
            <a:r>
              <a:rPr lang="en-US" altLang="en-US" sz="1800" dirty="0"/>
              <a:t>Cost of service (billing/metering)</a:t>
            </a:r>
          </a:p>
          <a:p>
            <a:endParaRPr lang="en-US" altLang="en-US" sz="1800" dirty="0"/>
          </a:p>
          <a:p>
            <a:r>
              <a:rPr lang="en-US" altLang="en-US" sz="1800" dirty="0"/>
              <a:t>Purpose of water</a:t>
            </a:r>
          </a:p>
          <a:p>
            <a:endParaRPr lang="en-US" altLang="en-US" sz="1800" dirty="0"/>
          </a:p>
          <a:p>
            <a:r>
              <a:rPr lang="en-US" altLang="en-US" sz="1800" dirty="0"/>
              <a:t>Quantify of water used</a:t>
            </a:r>
          </a:p>
          <a:p>
            <a:endParaRPr lang="en-US" altLang="en-US" sz="1800" dirty="0"/>
          </a:p>
          <a:p>
            <a:r>
              <a:rPr lang="en-US" altLang="en-US" sz="1800" dirty="0"/>
              <a:t>These factors may also affect the risk of water system.  For example, if City has one big industrial user and several hundred residential customer, it may be reasonable for the City to assume that it revenue stream </a:t>
            </a:r>
          </a:p>
          <a:p>
            <a:endParaRPr lang="en-US" altLang="en-US" sz="1800" dirty="0"/>
          </a:p>
          <a:p>
            <a:endParaRPr lang="en-US" altLang="en-US" sz="1800" dirty="0"/>
          </a:p>
        </p:txBody>
      </p:sp>
    </p:spTree>
    <p:extLst>
      <p:ext uri="{BB962C8B-B14F-4D97-AF65-F5344CB8AC3E}">
        <p14:creationId xmlns:p14="http://schemas.microsoft.com/office/powerpoint/2010/main" val="92320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sz="1200"/>
            </a:lvl1pPr>
          </a:lstStyle>
          <a:p>
            <a:r>
              <a:rPr lang="en-US" dirty="0" smtClean="0">
                <a:solidFill>
                  <a:prstClr val="black">
                    <a:tint val="75000"/>
                  </a:prstClr>
                </a:solidFill>
              </a:rPr>
              <a:t>7/2/2013</a:t>
            </a:r>
            <a:endParaRPr lang="en-US" dirty="0">
              <a:solidFill>
                <a:prstClr val="black">
                  <a:tint val="75000"/>
                </a:prstClr>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dirty="0" smtClean="0">
                <a:solidFill>
                  <a:prstClr val="black">
                    <a:tint val="75000"/>
                  </a:prstClr>
                </a:solidFill>
              </a:rPr>
              <a:t>Legal Assistants Luncheon</a:t>
            </a:r>
            <a:endParaRPr lang="en-US" dirty="0">
              <a:solidFill>
                <a:prstClr val="black">
                  <a:tint val="75000"/>
                </a:prstClr>
              </a:solidFill>
            </a:endParaRPr>
          </a:p>
        </p:txBody>
      </p:sp>
    </p:spTree>
    <p:extLst>
      <p:ext uri="{BB962C8B-B14F-4D97-AF65-F5344CB8AC3E}">
        <p14:creationId xmlns:p14="http://schemas.microsoft.com/office/powerpoint/2010/main" val="42235858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AB5C6D-B4B4-41E3-A4C2-96E63B1A125A}" type="datetimeFigureOut">
              <a:rPr lang="en-US" smtClean="0">
                <a:solidFill>
                  <a:prstClr val="black">
                    <a:tint val="75000"/>
                  </a:prstClr>
                </a:solidFill>
              </a:rPr>
              <a:pPr/>
              <a:t>1/29/2019</a:t>
            </a:fld>
            <a:endParaRPr lang="en-US" dirty="0">
              <a:solidFill>
                <a:prstClr val="black">
                  <a:tint val="75000"/>
                </a:prstClr>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614FAC1-66AD-482B-A777-5E3A1BB35E00}"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986770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solidFill>
          <a:schemeClr val="bg1"/>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AB5C6D-B4B4-41E3-A4C2-96E63B1A125A}" type="datetimeFigureOut">
              <a:rPr lang="en-US" smtClean="0">
                <a:solidFill>
                  <a:prstClr val="black">
                    <a:tint val="75000"/>
                  </a:prstClr>
                </a:solidFill>
              </a:rPr>
              <a:pPr/>
              <a:t>1/29/2019</a:t>
            </a:fld>
            <a:endParaRPr lang="en-US" dirty="0">
              <a:solidFill>
                <a:prstClr val="black">
                  <a:tint val="75000"/>
                </a:prstClr>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614FAC1-66AD-482B-A777-5E3A1BB35E00}"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2909447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sz="1200"/>
            </a:lvl1pPr>
          </a:lstStyle>
          <a:p>
            <a:r>
              <a:rPr lang="en-US" dirty="0" smtClean="0">
                <a:solidFill>
                  <a:prstClr val="black">
                    <a:tint val="75000"/>
                  </a:prstClr>
                </a:solidFill>
              </a:rPr>
              <a:t>7/2/2013</a:t>
            </a:r>
            <a:endParaRPr lang="en-US" dirty="0">
              <a:solidFill>
                <a:prstClr val="black">
                  <a:tint val="75000"/>
                </a:prstClr>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dirty="0" smtClean="0">
                <a:solidFill>
                  <a:prstClr val="black">
                    <a:tint val="75000"/>
                  </a:prstClr>
                </a:solidFill>
              </a:rPr>
              <a:t>Legal Assistants Luncheon</a:t>
            </a:r>
            <a:endParaRPr lang="en-US" dirty="0">
              <a:solidFill>
                <a:prstClr val="black">
                  <a:tint val="75000"/>
                </a:prstClr>
              </a:solidFill>
            </a:endParaRPr>
          </a:p>
        </p:txBody>
      </p:sp>
    </p:spTree>
    <p:extLst>
      <p:ext uri="{BB962C8B-B14F-4D97-AF65-F5344CB8AC3E}">
        <p14:creationId xmlns:p14="http://schemas.microsoft.com/office/powerpoint/2010/main" val="203449399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p>
            <a:fld id="{B1AB5C6D-B4B4-41E3-A4C2-96E63B1A125A}" type="datetimeFigureOut">
              <a:rPr lang="en-US" smtClean="0">
                <a:solidFill>
                  <a:prstClr val="black">
                    <a:tint val="75000"/>
                  </a:prstClr>
                </a:solidFill>
              </a:rPr>
              <a:pPr/>
              <a:t>1/29/2019</a:t>
            </a:fld>
            <a:endParaRPr lang="en-US" dirty="0">
              <a:solidFill>
                <a:prstClr val="black">
                  <a:tint val="75000"/>
                </a:prstClr>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614FAC1-66AD-482B-A777-5E3A1BB35E00}" type="slidenum">
              <a:rPr lang="en-US">
                <a:solidFill>
                  <a:prstClr val="black"/>
                </a:solidFill>
              </a:rPr>
              <a:pPr/>
              <a:t>‹#›</a:t>
            </a:fld>
            <a:endParaRPr lang="en-US" dirty="0">
              <a:solidFill>
                <a:prstClr val="black"/>
              </a:solidFill>
            </a:endParaRPr>
          </a:p>
        </p:txBody>
      </p:sp>
      <p:sp>
        <p:nvSpPr>
          <p:cNvPr id="7"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7128903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AB5C6D-B4B4-41E3-A4C2-96E63B1A125A}" type="datetimeFigureOut">
              <a:rPr lang="en-US" smtClean="0">
                <a:solidFill>
                  <a:prstClr val="black">
                    <a:tint val="75000"/>
                  </a:prstClr>
                </a:solidFill>
              </a:rPr>
              <a:pPr/>
              <a:t>1/29/2019</a:t>
            </a:fld>
            <a:endParaRPr lang="en-US" dirty="0">
              <a:solidFill>
                <a:prstClr val="black">
                  <a:tint val="75000"/>
                </a:prstClr>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614FAC1-66AD-482B-A777-5E3A1BB35E00}"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86744661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AB5C6D-B4B4-41E3-A4C2-96E63B1A125A}" type="datetimeFigureOut">
              <a:rPr lang="en-US" smtClean="0">
                <a:solidFill>
                  <a:prstClr val="black">
                    <a:tint val="75000"/>
                  </a:prstClr>
                </a:solidFill>
              </a:rPr>
              <a:pPr/>
              <a:t>1/29/2019</a:t>
            </a:fld>
            <a:endParaRPr lang="en-US" dirty="0">
              <a:solidFill>
                <a:prstClr val="black">
                  <a:tint val="75000"/>
                </a:prstClr>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614FAC1-66AD-482B-A777-5E3A1BB35E00}"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7326245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AB5C6D-B4B4-41E3-A4C2-96E63B1A125A}" type="datetimeFigureOut">
              <a:rPr lang="en-US" smtClean="0">
                <a:solidFill>
                  <a:prstClr val="black">
                    <a:tint val="75000"/>
                  </a:prstClr>
                </a:solidFill>
              </a:rPr>
              <a:pPr/>
              <a:t>1/29/2019</a:t>
            </a:fld>
            <a:endParaRPr lang="en-US" dirty="0">
              <a:solidFill>
                <a:prstClr val="black">
                  <a:tint val="75000"/>
                </a:prstClr>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5614FAC1-66AD-482B-A777-5E3A1BB35E00}"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2700374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AB5C6D-B4B4-41E3-A4C2-96E63B1A125A}" type="datetimeFigureOut">
              <a:rPr lang="en-US" smtClean="0">
                <a:solidFill>
                  <a:prstClr val="black">
                    <a:tint val="75000"/>
                  </a:prstClr>
                </a:solidFill>
              </a:rPr>
              <a:pPr/>
              <a:t>1/29/2019</a:t>
            </a:fld>
            <a:endParaRPr lang="en-US" dirty="0">
              <a:solidFill>
                <a:prstClr val="black">
                  <a:tint val="75000"/>
                </a:prstClr>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5614FAC1-66AD-482B-A777-5E3A1BB35E00}"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1556341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bg1"/>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AB5C6D-B4B4-41E3-A4C2-96E63B1A125A}" type="datetimeFigureOut">
              <a:rPr lang="en-US" smtClean="0">
                <a:solidFill>
                  <a:prstClr val="black">
                    <a:tint val="75000"/>
                  </a:prstClr>
                </a:solidFill>
              </a:rPr>
              <a:pPr/>
              <a:t>1/29/2019</a:t>
            </a:fld>
            <a:endParaRPr lang="en-US" dirty="0">
              <a:solidFill>
                <a:prstClr val="black">
                  <a:tint val="75000"/>
                </a:prstClr>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5614FAC1-66AD-482B-A777-5E3A1BB35E00}"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0969831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B5C6D-B4B4-41E3-A4C2-96E63B1A125A}" type="datetimeFigureOut">
              <a:rPr lang="en-US" smtClean="0">
                <a:solidFill>
                  <a:prstClr val="black">
                    <a:tint val="75000"/>
                  </a:prstClr>
                </a:solidFill>
              </a:rPr>
              <a:pPr/>
              <a:t>1/29/2019</a:t>
            </a:fld>
            <a:endParaRPr lang="en-US" dirty="0">
              <a:solidFill>
                <a:prstClr val="black">
                  <a:tint val="75000"/>
                </a:prstClr>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614FAC1-66AD-482B-A777-5E3A1BB35E00}"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4565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p>
            <a:fld id="{B1AB5C6D-B4B4-41E3-A4C2-96E63B1A125A}" type="datetimeFigureOut">
              <a:rPr lang="en-US" smtClean="0">
                <a:solidFill>
                  <a:prstClr val="black">
                    <a:tint val="75000"/>
                  </a:prstClr>
                </a:solidFill>
              </a:rPr>
              <a:pPr/>
              <a:t>1/29/2019</a:t>
            </a:fld>
            <a:endParaRPr lang="en-US" dirty="0">
              <a:solidFill>
                <a:prstClr val="black">
                  <a:tint val="75000"/>
                </a:prstClr>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614FAC1-66AD-482B-A777-5E3A1BB35E00}" type="slidenum">
              <a:rPr lang="en-US">
                <a:solidFill>
                  <a:prstClr val="black"/>
                </a:solidFill>
              </a:rPr>
              <a:pPr/>
              <a:t>‹#›</a:t>
            </a:fld>
            <a:endParaRPr lang="en-US" dirty="0">
              <a:solidFill>
                <a:prstClr val="black"/>
              </a:solidFill>
            </a:endParaRPr>
          </a:p>
        </p:txBody>
      </p:sp>
      <p:sp>
        <p:nvSpPr>
          <p:cNvPr id="7"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86912509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B5C6D-B4B4-41E3-A4C2-96E63B1A125A}" type="datetimeFigureOut">
              <a:rPr lang="en-US" smtClean="0">
                <a:solidFill>
                  <a:prstClr val="black">
                    <a:tint val="75000"/>
                  </a:prstClr>
                </a:solidFill>
              </a:rPr>
              <a:pPr/>
              <a:t>1/29/2019</a:t>
            </a:fld>
            <a:endParaRPr lang="en-US" dirty="0">
              <a:solidFill>
                <a:prstClr val="black">
                  <a:tint val="75000"/>
                </a:prstClr>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614FAC1-66AD-482B-A777-5E3A1BB35E00}"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7557709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AB5C6D-B4B4-41E3-A4C2-96E63B1A125A}" type="datetimeFigureOut">
              <a:rPr lang="en-US" smtClean="0">
                <a:solidFill>
                  <a:prstClr val="black">
                    <a:tint val="75000"/>
                  </a:prstClr>
                </a:solidFill>
              </a:rPr>
              <a:pPr/>
              <a:t>1/29/2019</a:t>
            </a:fld>
            <a:endParaRPr lang="en-US" dirty="0">
              <a:solidFill>
                <a:prstClr val="black">
                  <a:tint val="75000"/>
                </a:prstClr>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614FAC1-66AD-482B-A777-5E3A1BB35E00}"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4669499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solidFill>
          <a:schemeClr val="bg1"/>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AB5C6D-B4B4-41E3-A4C2-96E63B1A125A}" type="datetimeFigureOut">
              <a:rPr lang="en-US" smtClean="0">
                <a:solidFill>
                  <a:prstClr val="black">
                    <a:tint val="75000"/>
                  </a:prstClr>
                </a:solidFill>
              </a:rPr>
              <a:pPr/>
              <a:t>1/29/2019</a:t>
            </a:fld>
            <a:endParaRPr lang="en-US" dirty="0">
              <a:solidFill>
                <a:prstClr val="black">
                  <a:tint val="75000"/>
                </a:prstClr>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614FAC1-66AD-482B-A777-5E3A1BB35E00}"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359321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AB5C6D-B4B4-41E3-A4C2-96E63B1A125A}" type="datetimeFigureOut">
              <a:rPr lang="en-US" smtClean="0">
                <a:solidFill>
                  <a:prstClr val="black">
                    <a:tint val="75000"/>
                  </a:prstClr>
                </a:solidFill>
              </a:rPr>
              <a:pPr/>
              <a:t>1/29/2019</a:t>
            </a:fld>
            <a:endParaRPr lang="en-US" dirty="0">
              <a:solidFill>
                <a:prstClr val="black">
                  <a:tint val="75000"/>
                </a:prstClr>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614FAC1-66AD-482B-A777-5E3A1BB35E00}"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517616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AB5C6D-B4B4-41E3-A4C2-96E63B1A125A}" type="datetimeFigureOut">
              <a:rPr lang="en-US" smtClean="0">
                <a:solidFill>
                  <a:prstClr val="black">
                    <a:tint val="75000"/>
                  </a:prstClr>
                </a:solidFill>
              </a:rPr>
              <a:pPr/>
              <a:t>1/29/2019</a:t>
            </a:fld>
            <a:endParaRPr lang="en-US" dirty="0">
              <a:solidFill>
                <a:prstClr val="black">
                  <a:tint val="75000"/>
                </a:prstClr>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614FAC1-66AD-482B-A777-5E3A1BB35E00}"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241571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AB5C6D-B4B4-41E3-A4C2-96E63B1A125A}" type="datetimeFigureOut">
              <a:rPr lang="en-US" smtClean="0">
                <a:solidFill>
                  <a:prstClr val="black">
                    <a:tint val="75000"/>
                  </a:prstClr>
                </a:solidFill>
              </a:rPr>
              <a:pPr/>
              <a:t>1/29/2019</a:t>
            </a:fld>
            <a:endParaRPr lang="en-US" dirty="0">
              <a:solidFill>
                <a:prstClr val="black">
                  <a:tint val="75000"/>
                </a:prstClr>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5614FAC1-66AD-482B-A777-5E3A1BB35E00}"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097575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AB5C6D-B4B4-41E3-A4C2-96E63B1A125A}" type="datetimeFigureOut">
              <a:rPr lang="en-US" smtClean="0">
                <a:solidFill>
                  <a:prstClr val="black">
                    <a:tint val="75000"/>
                  </a:prstClr>
                </a:solidFill>
              </a:rPr>
              <a:pPr/>
              <a:t>1/29/2019</a:t>
            </a:fld>
            <a:endParaRPr lang="en-US" dirty="0">
              <a:solidFill>
                <a:prstClr val="black">
                  <a:tint val="75000"/>
                </a:prstClr>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5614FAC1-66AD-482B-A777-5E3A1BB35E00}"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238813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bg1"/>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AB5C6D-B4B4-41E3-A4C2-96E63B1A125A}" type="datetimeFigureOut">
              <a:rPr lang="en-US" smtClean="0">
                <a:solidFill>
                  <a:prstClr val="black">
                    <a:tint val="75000"/>
                  </a:prstClr>
                </a:solidFill>
              </a:rPr>
              <a:pPr/>
              <a:t>1/29/2019</a:t>
            </a:fld>
            <a:endParaRPr lang="en-US" dirty="0">
              <a:solidFill>
                <a:prstClr val="black">
                  <a:tint val="75000"/>
                </a:prstClr>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5614FAC1-66AD-482B-A777-5E3A1BB35E00}"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037068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B5C6D-B4B4-41E3-A4C2-96E63B1A125A}" type="datetimeFigureOut">
              <a:rPr lang="en-US" smtClean="0">
                <a:solidFill>
                  <a:prstClr val="black">
                    <a:tint val="75000"/>
                  </a:prstClr>
                </a:solidFill>
              </a:rPr>
              <a:pPr/>
              <a:t>1/29/2019</a:t>
            </a:fld>
            <a:endParaRPr lang="en-US" dirty="0">
              <a:solidFill>
                <a:prstClr val="black">
                  <a:tint val="75000"/>
                </a:prstClr>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614FAC1-66AD-482B-A777-5E3A1BB35E00}"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100361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B5C6D-B4B4-41E3-A4C2-96E63B1A125A}" type="datetimeFigureOut">
              <a:rPr lang="en-US" smtClean="0">
                <a:solidFill>
                  <a:prstClr val="black">
                    <a:tint val="75000"/>
                  </a:prstClr>
                </a:solidFill>
              </a:rPr>
              <a:pPr/>
              <a:t>1/29/2019</a:t>
            </a:fld>
            <a:endParaRPr lang="en-US" dirty="0">
              <a:solidFill>
                <a:prstClr val="black">
                  <a:tint val="75000"/>
                </a:prstClr>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614FAC1-66AD-482B-A777-5E3A1BB35E00}"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431655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t="-4000" b="-4000"/>
          </a:stretch>
        </a:blipFill>
        <a:effectLst/>
      </p:bgPr>
    </p:bg>
    <p:spTree>
      <p:nvGrpSpPr>
        <p:cNvPr id="1" name=""/>
        <p:cNvGrpSpPr/>
        <p:nvPr/>
      </p:nvGrpSpPr>
      <p:grpSpPr>
        <a:xfrm>
          <a:off x="0" y="0"/>
          <a:ext cx="0" cy="0"/>
          <a:chOff x="0" y="0"/>
          <a:chExt cx="0" cy="0"/>
        </a:xfrm>
      </p:grpSpPr>
      <p:sp>
        <p:nvSpPr>
          <p:cNvPr id="10" name="Rectangle 9"/>
          <p:cNvSpPr/>
          <p:nvPr userDrawn="1"/>
        </p:nvSpPr>
        <p:spPr>
          <a:xfrm>
            <a:off x="0" y="6096000"/>
            <a:ext cx="9144000" cy="762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userDrawn="1"/>
        </p:nvSpPr>
        <p:spPr>
          <a:xfrm>
            <a:off x="0" y="1524000"/>
            <a:ext cx="9144000" cy="4572000"/>
          </a:xfrm>
          <a:prstGeom prst="rect">
            <a:avLst/>
          </a:prstGeom>
          <a:solidFill>
            <a:srgbClr val="98B6D9">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userDrawn="1"/>
        </p:nvSpPr>
        <p:spPr>
          <a:xfrm>
            <a:off x="0" y="0"/>
            <a:ext cx="9144000" cy="1524000"/>
          </a:xfrm>
          <a:prstGeom prst="rect">
            <a:avLst/>
          </a:prstGeom>
          <a:solidFill>
            <a:srgbClr val="0C22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b="1">
                <a:solidFill>
                  <a:schemeClr val="tx1">
                    <a:tint val="75000"/>
                  </a:schemeClr>
                </a:solidFill>
                <a:latin typeface="Franklin Gothic Book" pitchFamily="34" charset="0"/>
              </a:defRPr>
            </a:lvl1pPr>
          </a:lstStyle>
          <a:p>
            <a:r>
              <a:rPr lang="en-US" dirty="0" smtClean="0">
                <a:solidFill>
                  <a:prstClr val="black">
                    <a:tint val="75000"/>
                  </a:prstClr>
                </a:solidFill>
              </a:rPr>
              <a:t>7/2/2013</a:t>
            </a:r>
            <a:endParaRPr lang="en-US" dirty="0">
              <a:solidFill>
                <a:prstClr val="black">
                  <a:tint val="75000"/>
                </a:prstClr>
              </a:solidFill>
            </a:endParaRPr>
          </a:p>
        </p:txBody>
      </p:sp>
      <p:pic>
        <p:nvPicPr>
          <p:cNvPr id="7" name="Picture 6"/>
          <p:cNvPicPr>
            <a:picLocks noChangeAspect="1"/>
          </p:cNvPicPr>
          <p:nvPr userDrawn="1"/>
        </p:nvPicPr>
        <p:blipFill rotWithShape="1">
          <a:blip r:embed="rId14" cstate="print">
            <a:extLst>
              <a:ext uri="{28A0092B-C50C-407E-A947-70E740481C1C}">
                <a14:useLocalDpi xmlns:a14="http://schemas.microsoft.com/office/drawing/2010/main" val="0"/>
              </a:ext>
            </a:extLst>
          </a:blip>
          <a:srcRect l="4514" t="20641" r="4514" b="27417"/>
          <a:stretch/>
        </p:blipFill>
        <p:spPr>
          <a:xfrm>
            <a:off x="5715000" y="6197600"/>
            <a:ext cx="3327400" cy="584200"/>
          </a:xfrm>
          <a:prstGeom prst="rect">
            <a:avLst/>
          </a:prstGeom>
        </p:spPr>
      </p:pic>
    </p:spTree>
    <p:extLst>
      <p:ext uri="{BB962C8B-B14F-4D97-AF65-F5344CB8AC3E}">
        <p14:creationId xmlns:p14="http://schemas.microsoft.com/office/powerpoint/2010/main" val="278587378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l" defTabSz="914400" rtl="0" eaLnBrk="1" latinLnBrk="0" hangingPunct="1">
        <a:spcBef>
          <a:spcPct val="0"/>
        </a:spcBef>
        <a:buNone/>
        <a:defRPr sz="4400" kern="1200">
          <a:solidFill>
            <a:schemeClr val="bg1"/>
          </a:solidFill>
          <a:latin typeface="Franklin Gothic Book" pitchFamily="34"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t="-4000" b="-4000"/>
          </a:stretch>
        </a:blipFill>
        <a:effectLst/>
      </p:bgPr>
    </p:bg>
    <p:spTree>
      <p:nvGrpSpPr>
        <p:cNvPr id="1" name=""/>
        <p:cNvGrpSpPr/>
        <p:nvPr/>
      </p:nvGrpSpPr>
      <p:grpSpPr>
        <a:xfrm>
          <a:off x="0" y="0"/>
          <a:ext cx="0" cy="0"/>
          <a:chOff x="0" y="0"/>
          <a:chExt cx="0" cy="0"/>
        </a:xfrm>
      </p:grpSpPr>
      <p:sp>
        <p:nvSpPr>
          <p:cNvPr id="10" name="Rectangle 9"/>
          <p:cNvSpPr/>
          <p:nvPr userDrawn="1"/>
        </p:nvSpPr>
        <p:spPr>
          <a:xfrm>
            <a:off x="0" y="6096000"/>
            <a:ext cx="9144000" cy="762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userDrawn="1"/>
        </p:nvSpPr>
        <p:spPr>
          <a:xfrm>
            <a:off x="0" y="0"/>
            <a:ext cx="9144000" cy="6096000"/>
          </a:xfrm>
          <a:prstGeom prst="rect">
            <a:avLst/>
          </a:prstGeom>
          <a:solidFill>
            <a:srgbClr val="98B6D9">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b="1">
                <a:solidFill>
                  <a:schemeClr val="tx1">
                    <a:tint val="75000"/>
                  </a:schemeClr>
                </a:solidFill>
                <a:latin typeface="Franklin Gothic Book" pitchFamily="34" charset="0"/>
              </a:defRPr>
            </a:lvl1pPr>
          </a:lstStyle>
          <a:p>
            <a:r>
              <a:rPr lang="en-US" dirty="0" smtClean="0">
                <a:solidFill>
                  <a:prstClr val="black">
                    <a:tint val="75000"/>
                  </a:prstClr>
                </a:solidFill>
              </a:rPr>
              <a:t>7/2/2013</a:t>
            </a:r>
            <a:endParaRPr lang="en-US" dirty="0">
              <a:solidFill>
                <a:prstClr val="black">
                  <a:tint val="75000"/>
                </a:prstClr>
              </a:solidFill>
            </a:endParaRPr>
          </a:p>
        </p:txBody>
      </p:sp>
      <p:pic>
        <p:nvPicPr>
          <p:cNvPr id="7" name="Picture 6"/>
          <p:cNvPicPr>
            <a:picLocks noChangeAspect="1"/>
          </p:cNvPicPr>
          <p:nvPr userDrawn="1"/>
        </p:nvPicPr>
        <p:blipFill rotWithShape="1">
          <a:blip r:embed="rId14" cstate="print">
            <a:extLst>
              <a:ext uri="{28A0092B-C50C-407E-A947-70E740481C1C}">
                <a14:useLocalDpi xmlns:a14="http://schemas.microsoft.com/office/drawing/2010/main" val="0"/>
              </a:ext>
            </a:extLst>
          </a:blip>
          <a:srcRect l="4514" t="20641" r="4514" b="27417"/>
          <a:stretch/>
        </p:blipFill>
        <p:spPr>
          <a:xfrm>
            <a:off x="5715000" y="6197600"/>
            <a:ext cx="3327400" cy="584200"/>
          </a:xfrm>
          <a:prstGeom prst="rect">
            <a:avLst/>
          </a:prstGeom>
        </p:spPr>
      </p:pic>
    </p:spTree>
    <p:extLst>
      <p:ext uri="{BB962C8B-B14F-4D97-AF65-F5344CB8AC3E}">
        <p14:creationId xmlns:p14="http://schemas.microsoft.com/office/powerpoint/2010/main" val="324294600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algn="l" defTabSz="914400" rtl="0" eaLnBrk="1" latinLnBrk="0" hangingPunct="1">
        <a:spcBef>
          <a:spcPct val="0"/>
        </a:spcBef>
        <a:buNone/>
        <a:defRPr sz="4400" kern="1200">
          <a:solidFill>
            <a:schemeClr val="bg1"/>
          </a:solidFill>
          <a:latin typeface="Franklin Gothic Book" pitchFamily="34"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www.westlaw.com/Link/Document/FullText?findType=L&amp;pubNum=1000186&amp;cite=TXWAS11.036&amp;originatingDoc=I43262cd14a8611db99a18fc28eb0d9ae&amp;refType=LQ&amp;originationContext=document&amp;vr=3.0&amp;rs=cblt1.0&amp;transitionType=DocumentItem&amp;contextData=(sc.Search)"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hyperlink" Target="mailto:dmattina@olsonllp.com" TargetMode="External"/><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04800" y="30163"/>
            <a:ext cx="6477000" cy="1470025"/>
          </a:xfrm>
          <a:prstGeom prst="rect">
            <a:avLst/>
          </a:prstGeom>
        </p:spPr>
        <p:txBody>
          <a:bodyPr vert="horz" lIns="91440" tIns="45720" rIns="91440" bIns="45720" rtlCol="0" anchor="ctr">
            <a:noAutofit/>
          </a:bodyPr>
          <a:lstStyle>
            <a:lvl1pPr algn="l" defTabSz="914400" rtl="0" eaLnBrk="1" latinLnBrk="0" hangingPunct="1">
              <a:spcBef>
                <a:spcPct val="0"/>
              </a:spcBef>
              <a:buNone/>
              <a:defRPr sz="4400" kern="1200">
                <a:solidFill>
                  <a:schemeClr val="bg1"/>
                </a:solidFill>
                <a:latin typeface="Franklin Gothic Book" pitchFamily="34" charset="0"/>
                <a:ea typeface="+mj-ea"/>
                <a:cs typeface="Times New Roman" pitchFamily="18" charset="0"/>
              </a:defRPr>
            </a:lvl1pPr>
          </a:lstStyle>
          <a:p>
            <a:r>
              <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Local Government Seminar</a:t>
            </a:r>
            <a:br>
              <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32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January 31, 2019</a:t>
            </a:r>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6" name="TextBox 5"/>
          <p:cNvSpPr txBox="1"/>
          <p:nvPr/>
        </p:nvSpPr>
        <p:spPr>
          <a:xfrm>
            <a:off x="304800" y="6187276"/>
            <a:ext cx="4114800" cy="461665"/>
          </a:xfrm>
          <a:prstGeom prst="rect">
            <a:avLst/>
          </a:prstGeom>
          <a:noFill/>
        </p:spPr>
        <p:txBody>
          <a:bodyPr wrap="square" rtlCol="0">
            <a:spAutoFit/>
          </a:bodyPr>
          <a:lstStyle/>
          <a:p>
            <a:r>
              <a:rPr lang="en-US" sz="2400" b="1" dirty="0" smtClean="0">
                <a:solidFill>
                  <a:schemeClr val="accent1">
                    <a:lumMod val="50000"/>
                  </a:schemeClr>
                </a:solidFill>
                <a:latin typeface="Arial" panose="020B0604020202020204" pitchFamily="34" charset="0"/>
                <a:cs typeface="Arial" panose="020B0604020202020204" pitchFamily="34" charset="0"/>
              </a:rPr>
              <a:t>Scott Bounds, Attorney</a:t>
            </a:r>
            <a:endParaRPr lang="en-US" sz="2400" b="1" dirty="0">
              <a:solidFill>
                <a:schemeClr val="accent1">
                  <a:lumMod val="50000"/>
                </a:schemeClr>
              </a:solidFill>
              <a:latin typeface="Arial" panose="020B0604020202020204" pitchFamily="34" charset="0"/>
              <a:cs typeface="Arial" panose="020B0604020202020204" pitchFamily="34" charset="0"/>
            </a:endParaRPr>
          </a:p>
        </p:txBody>
      </p:sp>
      <p:sp>
        <p:nvSpPr>
          <p:cNvPr id="3" name="Title 2"/>
          <p:cNvSpPr>
            <a:spLocks noGrp="1"/>
          </p:cNvSpPr>
          <p:nvPr>
            <p:ph type="ctrTitle"/>
          </p:nvPr>
        </p:nvSpPr>
        <p:spPr/>
        <p:txBody>
          <a:bodyPr>
            <a:noAutofit/>
          </a:bodyPr>
          <a:lstStyle/>
          <a:p>
            <a:pPr algn="ctr"/>
            <a:r>
              <a:rPr lang="en-US" sz="9600" dirty="0" smtClean="0">
                <a:latin typeface="Arial" panose="020B0604020202020204" pitchFamily="34" charset="0"/>
                <a:cs typeface="Arial" panose="020B0604020202020204" pitchFamily="34" charset="0"/>
              </a:rPr>
              <a:t/>
            </a:r>
            <a:br>
              <a:rPr lang="en-US" sz="9600" dirty="0" smtClean="0">
                <a:latin typeface="Arial" panose="020B0604020202020204" pitchFamily="34" charset="0"/>
                <a:cs typeface="Arial" panose="020B0604020202020204" pitchFamily="34" charset="0"/>
              </a:rPr>
            </a:br>
            <a:r>
              <a:rPr lang="en-US" sz="9600" dirty="0" smtClean="0">
                <a:latin typeface="Arial" panose="020B0604020202020204" pitchFamily="34" charset="0"/>
                <a:cs typeface="Arial" panose="020B0604020202020204" pitchFamily="34" charset="0"/>
              </a:rPr>
              <a:t>Utility Rates</a:t>
            </a:r>
            <a:endParaRPr lang="en-US" sz="9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22482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1"/>
            <a:ext cx="7793038" cy="1143000"/>
          </a:xfrm>
        </p:spPr>
        <p:txBody>
          <a:bodyPr>
            <a:normAutofit/>
          </a:bodyPr>
          <a:lstStyle/>
          <a:p>
            <a:pPr algn="ctr">
              <a:defRPr/>
            </a:pPr>
            <a:r>
              <a:rPr lang="en-US"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Other Classification Factors</a:t>
            </a:r>
            <a:endPar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cxnSp>
        <p:nvCxnSpPr>
          <p:cNvPr id="8198" name="Straight Connector 7"/>
          <p:cNvCxnSpPr>
            <a:cxnSpLocks noChangeShapeType="1"/>
          </p:cNvCxnSpPr>
          <p:nvPr/>
        </p:nvCxnSpPr>
        <p:spPr bwMode="auto">
          <a:xfrm>
            <a:off x="2927350" y="1447800"/>
            <a:ext cx="4235450" cy="0"/>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Content Placeholder 2"/>
          <p:cNvSpPr>
            <a:spLocks noGrp="1"/>
          </p:cNvSpPr>
          <p:nvPr>
            <p:ph sz="half" idx="2"/>
          </p:nvPr>
        </p:nvSpPr>
        <p:spPr>
          <a:xfrm>
            <a:off x="533400" y="1752600"/>
            <a:ext cx="8229600" cy="4373563"/>
          </a:xfrm>
        </p:spPr>
        <p:txBody>
          <a:bodyPr>
            <a:normAutofit/>
          </a:bodyPr>
          <a:lstStyle/>
          <a:p>
            <a:pPr algn="just"/>
            <a:r>
              <a:rPr lang="en-US" sz="3600" dirty="0" smtClean="0">
                <a:latin typeface="Arial" panose="020B0604020202020204" pitchFamily="34" charset="0"/>
                <a:cs typeface="Arial" panose="020B0604020202020204" pitchFamily="34" charset="0"/>
              </a:rPr>
              <a:t>the different character of service furnished;</a:t>
            </a:r>
          </a:p>
          <a:p>
            <a:pPr algn="just"/>
            <a:r>
              <a:rPr lang="en-US" sz="3600" dirty="0" smtClean="0">
                <a:latin typeface="Arial" panose="020B0604020202020204" pitchFamily="34" charset="0"/>
                <a:cs typeface="Arial" panose="020B0604020202020204" pitchFamily="34" charset="0"/>
              </a:rPr>
              <a:t>the times of its use;</a:t>
            </a:r>
          </a:p>
          <a:p>
            <a:pPr algn="just"/>
            <a:r>
              <a:rPr lang="en-US" sz="3600" dirty="0" smtClean="0">
                <a:latin typeface="Arial" panose="020B0604020202020204" pitchFamily="34" charset="0"/>
                <a:cs typeface="Arial" panose="020B0604020202020204" pitchFamily="34" charset="0"/>
              </a:rPr>
              <a:t>or any other matter that presents a substantial difference as a ground of distinction.</a:t>
            </a:r>
            <a:endParaRPr lang="en-US" sz="36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454390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1"/>
            <a:ext cx="7793038" cy="1143000"/>
          </a:xfrm>
        </p:spPr>
        <p:txBody>
          <a:bodyPr/>
          <a:lstStyle/>
          <a:p>
            <a:pPr algn="ctr">
              <a:defRPr/>
            </a:pPr>
            <a:r>
              <a:rPr lang="en-US"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Arbitrariness</a:t>
            </a:r>
            <a:endPar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cxnSp>
        <p:nvCxnSpPr>
          <p:cNvPr id="8198" name="Straight Connector 7"/>
          <p:cNvCxnSpPr>
            <a:cxnSpLocks noChangeShapeType="1"/>
          </p:cNvCxnSpPr>
          <p:nvPr/>
        </p:nvCxnSpPr>
        <p:spPr bwMode="auto">
          <a:xfrm>
            <a:off x="2927350" y="1447800"/>
            <a:ext cx="4235450" cy="0"/>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Content Placeholder 2"/>
          <p:cNvSpPr>
            <a:spLocks noGrp="1"/>
          </p:cNvSpPr>
          <p:nvPr>
            <p:ph sz="half" idx="2"/>
          </p:nvPr>
        </p:nvSpPr>
        <p:spPr>
          <a:xfrm>
            <a:off x="457200" y="1828800"/>
            <a:ext cx="8305800" cy="4297363"/>
          </a:xfrm>
        </p:spPr>
        <p:txBody>
          <a:bodyPr>
            <a:normAutofit fontScale="92500" lnSpcReduction="20000"/>
          </a:bodyPr>
          <a:lstStyle/>
          <a:p>
            <a:r>
              <a:rPr lang="en-US" sz="4000" dirty="0" smtClean="0">
                <a:latin typeface="Arial" panose="020B0604020202020204" pitchFamily="34" charset="0"/>
                <a:cs typeface="Arial" panose="020B0604020202020204" pitchFamily="34" charset="0"/>
              </a:rPr>
              <a:t>A lack of uniformity in the rate charged is not unlawful discrimination: </a:t>
            </a:r>
          </a:p>
          <a:p>
            <a:r>
              <a:rPr lang="en-US" sz="4000" dirty="0" smtClean="0">
                <a:latin typeface="Arial" panose="020B0604020202020204" pitchFamily="34" charset="0"/>
                <a:cs typeface="Arial" panose="020B0604020202020204" pitchFamily="34" charset="0"/>
              </a:rPr>
              <a:t>The </a:t>
            </a:r>
            <a:r>
              <a:rPr lang="en-US" sz="4000" dirty="0">
                <a:latin typeface="Arial" panose="020B0604020202020204" pitchFamily="34" charset="0"/>
                <a:cs typeface="Arial" panose="020B0604020202020204" pitchFamily="34" charset="0"/>
              </a:rPr>
              <a:t>establishment of classifications and charging different rates for the several classes is not unreasonable and does not violate the requirements of equality and uniformity.</a:t>
            </a:r>
          </a:p>
          <a:p>
            <a:pPr marL="0" indent="0">
              <a:buNone/>
            </a:pPr>
            <a:endParaRPr lang="en-US" sz="4000" dirty="0" smtClean="0">
              <a:latin typeface="Arial" panose="020B0604020202020204" pitchFamily="34" charset="0"/>
              <a:cs typeface="Arial" panose="020B0604020202020204" pitchFamily="34" charset="0"/>
            </a:endParaRPr>
          </a:p>
          <a:p>
            <a:pPr>
              <a:buFont typeface="Arial" charset="0"/>
              <a:buChar char="•"/>
            </a:pPr>
            <a:endParaRPr lang="en-US" dirty="0"/>
          </a:p>
        </p:txBody>
      </p:sp>
    </p:spTree>
    <p:extLst>
      <p:ext uri="{BB962C8B-B14F-4D97-AF65-F5344CB8AC3E}">
        <p14:creationId xmlns:p14="http://schemas.microsoft.com/office/powerpoint/2010/main" val="21361112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1"/>
            <a:ext cx="7793038" cy="1143000"/>
          </a:xfrm>
        </p:spPr>
        <p:txBody>
          <a:bodyPr/>
          <a:lstStyle/>
          <a:p>
            <a:pPr algn="ctr">
              <a:defRPr/>
            </a:pPr>
            <a:r>
              <a:rPr lang="en-US"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Fair and Reasonable </a:t>
            </a:r>
            <a:endPar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cxnSp>
        <p:nvCxnSpPr>
          <p:cNvPr id="8198" name="Straight Connector 7"/>
          <p:cNvCxnSpPr>
            <a:cxnSpLocks noChangeShapeType="1"/>
          </p:cNvCxnSpPr>
          <p:nvPr/>
        </p:nvCxnSpPr>
        <p:spPr bwMode="auto">
          <a:xfrm>
            <a:off x="2927350" y="1447800"/>
            <a:ext cx="4235450" cy="0"/>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Content Placeholder 2"/>
          <p:cNvSpPr>
            <a:spLocks noGrp="1"/>
          </p:cNvSpPr>
          <p:nvPr>
            <p:ph sz="half" idx="2"/>
          </p:nvPr>
        </p:nvSpPr>
        <p:spPr>
          <a:xfrm>
            <a:off x="381000" y="1828800"/>
            <a:ext cx="8382000" cy="4297363"/>
          </a:xfrm>
        </p:spPr>
        <p:txBody>
          <a:bodyPr>
            <a:normAutofit fontScale="77500" lnSpcReduction="20000"/>
          </a:bodyPr>
          <a:lstStyle/>
          <a:p>
            <a:pPr algn="just"/>
            <a:r>
              <a:rPr lang="en-US" sz="3900" dirty="0" smtClean="0">
                <a:latin typeface="Arial" panose="020B0604020202020204" pitchFamily="34" charset="0"/>
                <a:cs typeface="Arial" panose="020B0604020202020204" pitchFamily="34" charset="0"/>
              </a:rPr>
              <a:t>FAIR:	Discrimination </a:t>
            </a:r>
            <a:r>
              <a:rPr lang="en-US" sz="3900" dirty="0">
                <a:latin typeface="Arial" panose="020B0604020202020204" pitchFamily="34" charset="0"/>
                <a:cs typeface="Arial" panose="020B0604020202020204" pitchFamily="34" charset="0"/>
              </a:rPr>
              <a:t>to be unlawful must draw an unfair line or strike an unfair balance between those in like circumstances having equal rights and privileges</a:t>
            </a:r>
            <a:r>
              <a:rPr lang="en-US" sz="3900" dirty="0" smtClean="0">
                <a:latin typeface="Arial" panose="020B0604020202020204" pitchFamily="34" charset="0"/>
                <a:cs typeface="Arial" panose="020B0604020202020204" pitchFamily="34" charset="0"/>
              </a:rPr>
              <a:t>.</a:t>
            </a:r>
          </a:p>
          <a:p>
            <a:pPr marL="0" indent="0" algn="just">
              <a:buNone/>
            </a:pPr>
            <a:endParaRPr lang="en-US" sz="3900" dirty="0">
              <a:latin typeface="Arial" panose="020B0604020202020204" pitchFamily="34" charset="0"/>
              <a:cs typeface="Arial" panose="020B0604020202020204" pitchFamily="34" charset="0"/>
            </a:endParaRPr>
          </a:p>
          <a:p>
            <a:pPr algn="just"/>
            <a:r>
              <a:rPr lang="en-US" sz="3900" dirty="0" smtClean="0">
                <a:latin typeface="Arial" panose="020B0604020202020204" pitchFamily="34" charset="0"/>
                <a:cs typeface="Arial" panose="020B0604020202020204" pitchFamily="34" charset="0"/>
              </a:rPr>
              <a:t>REASONABLE:	Discrimination </a:t>
            </a:r>
            <a:r>
              <a:rPr lang="en-US" sz="3900" dirty="0">
                <a:latin typeface="Arial" panose="020B0604020202020204" pitchFamily="34" charset="0"/>
                <a:cs typeface="Arial" panose="020B0604020202020204" pitchFamily="34" charset="0"/>
              </a:rPr>
              <a:t>with respect to rates charged does not vitiate unless it is arbitrary and without a reasonable fact basis or justification.</a:t>
            </a:r>
          </a:p>
          <a:p>
            <a:pPr marL="0" indent="0" algn="just">
              <a:buNone/>
            </a:pPr>
            <a:endParaRPr lang="en-US" sz="4000" dirty="0" smtClean="0">
              <a:latin typeface="Arial" panose="020B0604020202020204" pitchFamily="34" charset="0"/>
              <a:cs typeface="Arial" panose="020B0604020202020204" pitchFamily="34" charset="0"/>
            </a:endParaRPr>
          </a:p>
          <a:p>
            <a:pPr>
              <a:buFont typeface="Arial" charset="0"/>
              <a:buChar char="•"/>
            </a:pPr>
            <a:endParaRPr lang="en-US" dirty="0"/>
          </a:p>
        </p:txBody>
      </p:sp>
    </p:spTree>
    <p:extLst>
      <p:ext uri="{BB962C8B-B14F-4D97-AF65-F5344CB8AC3E}">
        <p14:creationId xmlns:p14="http://schemas.microsoft.com/office/powerpoint/2010/main" val="12560342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1"/>
            <a:ext cx="7793038" cy="1143000"/>
          </a:xfrm>
        </p:spPr>
        <p:txBody>
          <a:bodyPr>
            <a:normAutofit fontScale="90000"/>
          </a:bodyPr>
          <a:lstStyle/>
          <a:p>
            <a:pPr algn="ctr">
              <a:defRPr/>
            </a:pPr>
            <a:r>
              <a:rPr lang="en-US"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Water Rates</a:t>
            </a:r>
            <a:br>
              <a:rPr lang="en-US"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Inside/Outside City</a:t>
            </a:r>
            <a:endPar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195" name="Content Placeholder 2"/>
          <p:cNvSpPr>
            <a:spLocks noGrp="1"/>
          </p:cNvSpPr>
          <p:nvPr>
            <p:ph sz="half" idx="1"/>
          </p:nvPr>
        </p:nvSpPr>
        <p:spPr>
          <a:xfrm>
            <a:off x="442118" y="1828800"/>
            <a:ext cx="8397082" cy="3924300"/>
          </a:xfrm>
        </p:spPr>
        <p:txBody>
          <a:bodyPr>
            <a:normAutofit/>
          </a:bodyPr>
          <a:lstStyle/>
          <a:p>
            <a:pPr marL="0" indent="0" algn="just">
              <a:spcBef>
                <a:spcPct val="0"/>
              </a:spcBef>
              <a:buNone/>
            </a:pPr>
            <a:r>
              <a:rPr lang="en-US" sz="5400" dirty="0" smtClean="0">
                <a:latin typeface="Arial" panose="020B0604020202020204" pitchFamily="34" charset="0"/>
                <a:cs typeface="Arial" panose="020B0604020202020204" pitchFamily="34" charset="0"/>
              </a:rPr>
              <a:t>The corporate limits of a </a:t>
            </a:r>
            <a:r>
              <a:rPr lang="en-US" sz="5400" b="1" dirty="0" smtClean="0">
                <a:latin typeface="Arial" panose="020B0604020202020204" pitchFamily="34" charset="0"/>
                <a:cs typeface="Arial" panose="020B0604020202020204" pitchFamily="34" charset="0"/>
              </a:rPr>
              <a:t>municipality   DO NOT</a:t>
            </a:r>
          </a:p>
          <a:p>
            <a:pPr marL="0" indent="0" algn="just">
              <a:spcBef>
                <a:spcPct val="0"/>
              </a:spcBef>
              <a:buNone/>
            </a:pPr>
            <a:r>
              <a:rPr lang="en-US" sz="5400" dirty="0" smtClean="0">
                <a:latin typeface="Arial" panose="020B0604020202020204" pitchFamily="34" charset="0"/>
                <a:cs typeface="Arial" panose="020B0604020202020204" pitchFamily="34" charset="0"/>
              </a:rPr>
              <a:t>furnish a reasonable basis for rate differentiation</a:t>
            </a:r>
            <a:r>
              <a:rPr lang="en-US" sz="4000" dirty="0" smtClean="0">
                <a:latin typeface="Arial" panose="020B0604020202020204" pitchFamily="34" charset="0"/>
                <a:cs typeface="Arial" panose="020B0604020202020204" pitchFamily="34" charset="0"/>
              </a:rPr>
              <a:t>.</a:t>
            </a:r>
            <a:endParaRPr lang="en-US" sz="4000" dirty="0">
              <a:latin typeface="Arial" panose="020B0604020202020204" pitchFamily="34" charset="0"/>
              <a:cs typeface="Arial" panose="020B0604020202020204" pitchFamily="34" charset="0"/>
            </a:endParaRPr>
          </a:p>
        </p:txBody>
      </p:sp>
      <p:cxnSp>
        <p:nvCxnSpPr>
          <p:cNvPr id="8198" name="Straight Connector 7"/>
          <p:cNvCxnSpPr>
            <a:cxnSpLocks noChangeShapeType="1"/>
          </p:cNvCxnSpPr>
          <p:nvPr/>
        </p:nvCxnSpPr>
        <p:spPr bwMode="auto">
          <a:xfrm>
            <a:off x="2927350" y="1447800"/>
            <a:ext cx="4235450" cy="0"/>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439230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1"/>
            <a:ext cx="7793038" cy="1143000"/>
          </a:xfrm>
        </p:spPr>
        <p:txBody>
          <a:bodyPr/>
          <a:lstStyle/>
          <a:p>
            <a:pPr algn="ctr">
              <a:defRPr/>
            </a:pPr>
            <a:r>
              <a:rPr lang="en-US"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Water – Wholesale/Retail</a:t>
            </a:r>
            <a:endPar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195" name="Content Placeholder 2"/>
          <p:cNvSpPr>
            <a:spLocks noGrp="1"/>
          </p:cNvSpPr>
          <p:nvPr>
            <p:ph sz="half" idx="1"/>
          </p:nvPr>
        </p:nvSpPr>
        <p:spPr>
          <a:xfrm>
            <a:off x="457200" y="1752600"/>
            <a:ext cx="8305800" cy="3810000"/>
          </a:xfrm>
        </p:spPr>
        <p:txBody>
          <a:bodyPr>
            <a:normAutofit/>
          </a:bodyPr>
          <a:lstStyle/>
          <a:p>
            <a:pPr marL="0" indent="0" algn="just">
              <a:buNone/>
            </a:pPr>
            <a:r>
              <a:rPr lang="en-US" sz="4000" i="1" dirty="0" smtClean="0">
                <a:latin typeface="Arial" panose="020B0604020202020204" pitchFamily="34" charset="0"/>
                <a:cs typeface="Arial" panose="020B0604020202020204" pitchFamily="34" charset="0"/>
              </a:rPr>
              <a:t>Brushy </a:t>
            </a:r>
            <a:r>
              <a:rPr lang="en-US" sz="4000" i="1" dirty="0">
                <a:latin typeface="Arial" panose="020B0604020202020204" pitchFamily="34" charset="0"/>
                <a:cs typeface="Arial" panose="020B0604020202020204" pitchFamily="34" charset="0"/>
              </a:rPr>
              <a:t>Creek Municipal Utility District v. Texas Water </a:t>
            </a:r>
            <a:r>
              <a:rPr lang="en-US" sz="4000" i="1" dirty="0" smtClean="0">
                <a:latin typeface="Arial" panose="020B0604020202020204" pitchFamily="34" charset="0"/>
                <a:cs typeface="Arial" panose="020B0604020202020204" pitchFamily="34" charset="0"/>
              </a:rPr>
              <a:t>Commission</a:t>
            </a:r>
            <a:r>
              <a:rPr lang="en-US" sz="4000" dirty="0" smtClean="0">
                <a:latin typeface="Arial" panose="020B0604020202020204" pitchFamily="34" charset="0"/>
                <a:cs typeface="Arial" panose="020B0604020202020204" pitchFamily="34" charset="0"/>
              </a:rPr>
              <a:t>:</a:t>
            </a:r>
          </a:p>
          <a:p>
            <a:pPr marL="0" indent="0" algn="just">
              <a:buNone/>
            </a:pPr>
            <a:r>
              <a:rPr lang="en-US" sz="4000" dirty="0" smtClean="0">
                <a:latin typeface="Arial" panose="020B0604020202020204" pitchFamily="34" charset="0"/>
                <a:cs typeface="Arial" panose="020B0604020202020204" pitchFamily="34" charset="0"/>
              </a:rPr>
              <a:t>the Legislature “clearly </a:t>
            </a:r>
            <a:r>
              <a:rPr lang="en-US" sz="4000" dirty="0">
                <a:latin typeface="Arial" panose="020B0604020202020204" pitchFamily="34" charset="0"/>
                <a:cs typeface="Arial" panose="020B0604020202020204" pitchFamily="34" charset="0"/>
              </a:rPr>
              <a:t>and definitely” gave rate-making power to the </a:t>
            </a:r>
            <a:r>
              <a:rPr lang="en-US" sz="4000" dirty="0" smtClean="0">
                <a:latin typeface="Arial" panose="020B0604020202020204" pitchFamily="34" charset="0"/>
                <a:cs typeface="Arial" panose="020B0604020202020204" pitchFamily="34" charset="0"/>
              </a:rPr>
              <a:t>state agency…..</a:t>
            </a:r>
            <a:endParaRPr lang="en-US" sz="4000" dirty="0">
              <a:latin typeface="Arial" panose="020B0604020202020204" pitchFamily="34" charset="0"/>
              <a:cs typeface="Arial" panose="020B0604020202020204" pitchFamily="34" charset="0"/>
            </a:endParaRPr>
          </a:p>
        </p:txBody>
      </p:sp>
      <p:cxnSp>
        <p:nvCxnSpPr>
          <p:cNvPr id="8198" name="Straight Connector 7"/>
          <p:cNvCxnSpPr>
            <a:cxnSpLocks noChangeShapeType="1"/>
          </p:cNvCxnSpPr>
          <p:nvPr/>
        </p:nvCxnSpPr>
        <p:spPr bwMode="auto">
          <a:xfrm>
            <a:off x="2927350" y="1447800"/>
            <a:ext cx="4235450" cy="0"/>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653175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1"/>
            <a:ext cx="7793038" cy="1143000"/>
          </a:xfrm>
        </p:spPr>
        <p:txBody>
          <a:bodyPr/>
          <a:lstStyle/>
          <a:p>
            <a:pPr algn="ctr">
              <a:defRPr/>
            </a:pPr>
            <a:r>
              <a:rPr lang="en-US"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Water Rates Standard</a:t>
            </a:r>
            <a:endPar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cxnSp>
        <p:nvCxnSpPr>
          <p:cNvPr id="8198" name="Straight Connector 7"/>
          <p:cNvCxnSpPr>
            <a:cxnSpLocks noChangeShapeType="1"/>
          </p:cNvCxnSpPr>
          <p:nvPr/>
        </p:nvCxnSpPr>
        <p:spPr bwMode="auto">
          <a:xfrm>
            <a:off x="2927350" y="1447800"/>
            <a:ext cx="4235450" cy="0"/>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Content Placeholder 2"/>
          <p:cNvSpPr>
            <a:spLocks noGrp="1"/>
          </p:cNvSpPr>
          <p:nvPr>
            <p:ph sz="half" idx="1"/>
          </p:nvPr>
        </p:nvSpPr>
        <p:spPr>
          <a:xfrm>
            <a:off x="304800" y="1752600"/>
            <a:ext cx="8686800" cy="4191000"/>
          </a:xfrm>
        </p:spPr>
        <p:txBody>
          <a:bodyPr>
            <a:normAutofit fontScale="85000" lnSpcReduction="20000"/>
          </a:bodyPr>
          <a:lstStyle/>
          <a:p>
            <a:pPr algn="just"/>
            <a:r>
              <a:rPr lang="en-US" sz="4000" dirty="0">
                <a:latin typeface="Arial" panose="020B0604020202020204" pitchFamily="34" charset="0"/>
                <a:cs typeface="Arial" panose="020B0604020202020204" pitchFamily="34" charset="0"/>
                <a:hlinkClick r:id="rId3"/>
              </a:rPr>
              <a:t>Texas Water Code Section 11.036</a:t>
            </a:r>
            <a:r>
              <a:rPr lang="en-US" sz="4000" dirty="0">
                <a:latin typeface="Arial" panose="020B0604020202020204" pitchFamily="34" charset="0"/>
                <a:cs typeface="Arial" panose="020B0604020202020204" pitchFamily="34" charset="0"/>
              </a:rPr>
              <a:t>, authorized entities having possession and control of state water to enter into water supply contracts subject to the price and terms of these contracts being “just and reasonable and without discrimination” and additionally “subject to the same revision and control as provided . . . for other </a:t>
            </a:r>
            <a:r>
              <a:rPr lang="en-US" sz="4000" b="1" dirty="0">
                <a:latin typeface="Arial" panose="020B0604020202020204" pitchFamily="34" charset="0"/>
                <a:cs typeface="Arial" panose="020B0604020202020204" pitchFamily="34" charset="0"/>
              </a:rPr>
              <a:t>water</a:t>
            </a:r>
            <a:r>
              <a:rPr lang="en-US" sz="4000" dirty="0">
                <a:latin typeface="Arial" panose="020B0604020202020204" pitchFamily="34" charset="0"/>
                <a:cs typeface="Arial" panose="020B0604020202020204" pitchFamily="34" charset="0"/>
              </a:rPr>
              <a:t> </a:t>
            </a:r>
            <a:r>
              <a:rPr lang="en-US" sz="4000" b="1" dirty="0">
                <a:latin typeface="Arial" panose="020B0604020202020204" pitchFamily="34" charset="0"/>
                <a:cs typeface="Arial" panose="020B0604020202020204" pitchFamily="34" charset="0"/>
              </a:rPr>
              <a:t>rates</a:t>
            </a:r>
            <a:r>
              <a:rPr lang="en-US" sz="4000" dirty="0">
                <a:latin typeface="Arial" panose="020B0604020202020204" pitchFamily="34" charset="0"/>
                <a:cs typeface="Arial" panose="020B0604020202020204" pitchFamily="34" charset="0"/>
              </a:rPr>
              <a:t> and </a:t>
            </a:r>
            <a:r>
              <a:rPr lang="en-US" sz="4000" dirty="0" smtClean="0">
                <a:latin typeface="Arial" panose="020B0604020202020204" pitchFamily="34" charset="0"/>
                <a:cs typeface="Arial" panose="020B0604020202020204" pitchFamily="34" charset="0"/>
              </a:rPr>
              <a:t>charges” ….</a:t>
            </a:r>
            <a:endParaRPr lang="en-US" sz="4000" dirty="0">
              <a:latin typeface="Arial" panose="020B0604020202020204" pitchFamily="34" charset="0"/>
              <a:cs typeface="Arial" panose="020B0604020202020204" pitchFamily="34" charset="0"/>
            </a:endParaRPr>
          </a:p>
          <a:p>
            <a:pPr marL="0" indent="0">
              <a:buNone/>
            </a:pPr>
            <a:endParaRPr lang="en-US" dirty="0"/>
          </a:p>
          <a:p>
            <a:endParaRPr lang="en-US" dirty="0"/>
          </a:p>
        </p:txBody>
      </p:sp>
    </p:spTree>
    <p:extLst>
      <p:ext uri="{BB962C8B-B14F-4D97-AF65-F5344CB8AC3E}">
        <p14:creationId xmlns:p14="http://schemas.microsoft.com/office/powerpoint/2010/main" val="6535666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1"/>
            <a:ext cx="7793038" cy="1143000"/>
          </a:xfrm>
        </p:spPr>
        <p:txBody>
          <a:bodyPr/>
          <a:lstStyle/>
          <a:p>
            <a:pPr algn="ctr">
              <a:defRPr/>
            </a:pPr>
            <a:r>
              <a:rPr lang="en-US"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Wastewater</a:t>
            </a:r>
            <a:endPar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cxnSp>
        <p:nvCxnSpPr>
          <p:cNvPr id="8198" name="Straight Connector 7"/>
          <p:cNvCxnSpPr>
            <a:cxnSpLocks noChangeShapeType="1"/>
          </p:cNvCxnSpPr>
          <p:nvPr/>
        </p:nvCxnSpPr>
        <p:spPr bwMode="auto">
          <a:xfrm>
            <a:off x="2927350" y="1447800"/>
            <a:ext cx="4235450" cy="0"/>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Content Placeholder 2"/>
          <p:cNvSpPr>
            <a:spLocks noGrp="1"/>
          </p:cNvSpPr>
          <p:nvPr>
            <p:ph sz="half" idx="1"/>
          </p:nvPr>
        </p:nvSpPr>
        <p:spPr>
          <a:xfrm>
            <a:off x="304800" y="1828800"/>
            <a:ext cx="8686800" cy="4181749"/>
          </a:xfrm>
        </p:spPr>
        <p:txBody>
          <a:bodyPr>
            <a:normAutofit fontScale="77500" lnSpcReduction="20000"/>
          </a:bodyPr>
          <a:lstStyle/>
          <a:p>
            <a:pPr marL="0" indent="0" algn="just">
              <a:buNone/>
            </a:pPr>
            <a:r>
              <a:rPr lang="en-US" sz="4800" dirty="0">
                <a:latin typeface="Arial" panose="020B0604020202020204" pitchFamily="34" charset="0"/>
                <a:cs typeface="Arial" panose="020B0604020202020204" pitchFamily="34" charset="0"/>
              </a:rPr>
              <a:t>The rates, services, and the system of municipal wastewater services are subject to state regulation, largely through the Water Code, </a:t>
            </a:r>
            <a:r>
              <a:rPr lang="en-US" sz="4800" dirty="0" smtClean="0">
                <a:latin typeface="Arial" panose="020B0604020202020204" pitchFamily="34" charset="0"/>
                <a:cs typeface="Arial" panose="020B0604020202020204" pitchFamily="34" charset="0"/>
              </a:rPr>
              <a:t>chapters </a:t>
            </a:r>
            <a:r>
              <a:rPr lang="en-US" sz="4800" dirty="0">
                <a:latin typeface="Arial" panose="020B0604020202020204" pitchFamily="34" charset="0"/>
                <a:cs typeface="Arial" panose="020B0604020202020204" pitchFamily="34" charset="0"/>
              </a:rPr>
              <a:t>13, </a:t>
            </a:r>
            <a:r>
              <a:rPr lang="en-US" sz="4800" i="1" dirty="0">
                <a:latin typeface="Arial" panose="020B0604020202020204" pitchFamily="34" charset="0"/>
                <a:cs typeface="Arial" panose="020B0604020202020204" pitchFamily="34" charset="0"/>
              </a:rPr>
              <a:t>Water Rates and Services</a:t>
            </a:r>
            <a:r>
              <a:rPr lang="en-US" sz="4800" dirty="0">
                <a:latin typeface="Arial" panose="020B0604020202020204" pitchFamily="34" charset="0"/>
                <a:cs typeface="Arial" panose="020B0604020202020204" pitchFamily="34" charset="0"/>
              </a:rPr>
              <a:t>, </a:t>
            </a:r>
            <a:r>
              <a:rPr lang="en-US" sz="4800" dirty="0" smtClean="0">
                <a:latin typeface="Arial" panose="020B0604020202020204" pitchFamily="34" charset="0"/>
                <a:cs typeface="Arial" panose="020B0604020202020204" pitchFamily="34" charset="0"/>
              </a:rPr>
              <a:t>26</a:t>
            </a:r>
            <a:r>
              <a:rPr lang="en-US" sz="4800" dirty="0">
                <a:latin typeface="Arial" panose="020B0604020202020204" pitchFamily="34" charset="0"/>
                <a:cs typeface="Arial" panose="020B0604020202020204" pitchFamily="34" charset="0"/>
              </a:rPr>
              <a:t>, </a:t>
            </a:r>
            <a:r>
              <a:rPr lang="en-US" sz="4800" i="1" dirty="0">
                <a:latin typeface="Arial" panose="020B0604020202020204" pitchFamily="34" charset="0"/>
                <a:cs typeface="Arial" panose="020B0604020202020204" pitchFamily="34" charset="0"/>
              </a:rPr>
              <a:t>Water Quality </a:t>
            </a:r>
            <a:r>
              <a:rPr lang="en-US" sz="4800" i="1" dirty="0" smtClean="0">
                <a:latin typeface="Arial" panose="020B0604020202020204" pitchFamily="34" charset="0"/>
                <a:cs typeface="Arial" panose="020B0604020202020204" pitchFamily="34" charset="0"/>
              </a:rPr>
              <a:t>Control, and </a:t>
            </a:r>
            <a:r>
              <a:rPr lang="en-US" sz="4800" dirty="0" smtClean="0">
                <a:latin typeface="Arial" panose="020B0604020202020204" pitchFamily="34" charset="0"/>
                <a:cs typeface="Arial" panose="020B0604020202020204" pitchFamily="34" charset="0"/>
              </a:rPr>
              <a:t>30</a:t>
            </a:r>
            <a:r>
              <a:rPr lang="en-US" sz="4800" dirty="0">
                <a:latin typeface="Arial" panose="020B0604020202020204" pitchFamily="34" charset="0"/>
                <a:cs typeface="Arial" panose="020B0604020202020204" pitchFamily="34" charset="0"/>
              </a:rPr>
              <a:t>, </a:t>
            </a:r>
            <a:r>
              <a:rPr lang="en-US" sz="4800" i="1" dirty="0">
                <a:latin typeface="Arial" panose="020B0604020202020204" pitchFamily="34" charset="0"/>
                <a:cs typeface="Arial" panose="020B0604020202020204" pitchFamily="34" charset="0"/>
              </a:rPr>
              <a:t>Regional Waste </a:t>
            </a:r>
            <a:r>
              <a:rPr lang="en-US" sz="4800" i="1" dirty="0" smtClean="0">
                <a:latin typeface="Arial" panose="020B0604020202020204" pitchFamily="34" charset="0"/>
                <a:cs typeface="Arial" panose="020B0604020202020204" pitchFamily="34" charset="0"/>
              </a:rPr>
              <a:t>Disposal</a:t>
            </a:r>
            <a:r>
              <a:rPr lang="en-US" sz="4800" dirty="0" smtClean="0">
                <a:latin typeface="Arial" panose="020B0604020202020204" pitchFamily="34" charset="0"/>
                <a:cs typeface="Arial" panose="020B0604020202020204" pitchFamily="34" charset="0"/>
              </a:rPr>
              <a:t>.  “Suffice </a:t>
            </a:r>
            <a:r>
              <a:rPr lang="en-US" sz="4800" dirty="0">
                <a:latin typeface="Arial" panose="020B0604020202020204" pitchFamily="34" charset="0"/>
                <a:cs typeface="Arial" panose="020B0604020202020204" pitchFamily="34" charset="0"/>
              </a:rPr>
              <a:t>it to say here, that a municipal sewer system requires state approval</a:t>
            </a:r>
            <a:r>
              <a:rPr lang="en-US" sz="4800" dirty="0" smtClean="0">
                <a:latin typeface="Arial" panose="020B0604020202020204" pitchFamily="34" charset="0"/>
                <a:cs typeface="Arial" panose="020B0604020202020204" pitchFamily="34" charset="0"/>
              </a:rPr>
              <a:t>.”</a:t>
            </a:r>
            <a:endParaRPr lang="en-US" dirty="0"/>
          </a:p>
        </p:txBody>
      </p:sp>
    </p:spTree>
    <p:extLst>
      <p:ext uri="{BB962C8B-B14F-4D97-AF65-F5344CB8AC3E}">
        <p14:creationId xmlns:p14="http://schemas.microsoft.com/office/powerpoint/2010/main" val="27514582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1"/>
            <a:ext cx="7793038" cy="1143000"/>
          </a:xfrm>
        </p:spPr>
        <p:txBody>
          <a:bodyPr/>
          <a:lstStyle/>
          <a:p>
            <a:pPr algn="ctr">
              <a:defRPr/>
            </a:pPr>
            <a:r>
              <a:rPr lang="en-US"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Municipal Owned Electrics</a:t>
            </a:r>
            <a:endPar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cxnSp>
        <p:nvCxnSpPr>
          <p:cNvPr id="8198" name="Straight Connector 7"/>
          <p:cNvCxnSpPr>
            <a:cxnSpLocks noChangeShapeType="1"/>
          </p:cNvCxnSpPr>
          <p:nvPr/>
        </p:nvCxnSpPr>
        <p:spPr bwMode="auto">
          <a:xfrm>
            <a:off x="2927350" y="1447800"/>
            <a:ext cx="4235450" cy="0"/>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Content Placeholder 2"/>
          <p:cNvSpPr>
            <a:spLocks noGrp="1"/>
          </p:cNvSpPr>
          <p:nvPr>
            <p:ph sz="half" idx="1"/>
          </p:nvPr>
        </p:nvSpPr>
        <p:spPr>
          <a:xfrm>
            <a:off x="304800" y="1828800"/>
            <a:ext cx="8686800" cy="4181749"/>
          </a:xfrm>
        </p:spPr>
        <p:txBody>
          <a:bodyPr>
            <a:noAutofit/>
          </a:bodyPr>
          <a:lstStyle/>
          <a:p>
            <a:pPr algn="just"/>
            <a:r>
              <a:rPr lang="en-US" sz="2400" dirty="0" smtClean="0">
                <a:latin typeface="Arial" panose="020B0604020202020204" pitchFamily="34" charset="0"/>
                <a:cs typeface="Arial" panose="020B0604020202020204" pitchFamily="34" charset="0"/>
              </a:rPr>
              <a:t>Similar </a:t>
            </a:r>
            <a:r>
              <a:rPr lang="en-US" sz="2400" dirty="0">
                <a:latin typeface="Arial" panose="020B0604020202020204" pitchFamily="34" charset="0"/>
                <a:cs typeface="Arial" panose="020B0604020202020204" pitchFamily="34" charset="0"/>
              </a:rPr>
              <a:t>to the Water Code, the </a:t>
            </a:r>
            <a:r>
              <a:rPr lang="en-US" sz="2400" dirty="0" smtClean="0">
                <a:latin typeface="Arial" panose="020B0604020202020204" pitchFamily="34" charset="0"/>
                <a:cs typeface="Arial" panose="020B0604020202020204" pitchFamily="34" charset="0"/>
              </a:rPr>
              <a:t>Public Utility Regulatory Act </a:t>
            </a:r>
            <a:r>
              <a:rPr lang="en-US" sz="2400" dirty="0">
                <a:latin typeface="Arial" panose="020B0604020202020204" pitchFamily="34" charset="0"/>
                <a:cs typeface="Arial" panose="020B0604020202020204" pitchFamily="34" charset="0"/>
              </a:rPr>
              <a:t>grants to the city council </a:t>
            </a:r>
            <a:r>
              <a:rPr lang="en-US" sz="2400" dirty="0" smtClean="0">
                <a:latin typeface="Arial" panose="020B0604020202020204" pitchFamily="34" charset="0"/>
                <a:cs typeface="Arial" panose="020B0604020202020204" pitchFamily="34" charset="0"/>
              </a:rPr>
              <a:t>the </a:t>
            </a:r>
            <a:r>
              <a:rPr lang="en-US" sz="2400" dirty="0">
                <a:latin typeface="Arial" panose="020B0604020202020204" pitchFamily="34" charset="0"/>
                <a:cs typeface="Arial" panose="020B0604020202020204" pitchFamily="34" charset="0"/>
              </a:rPr>
              <a:t>“exclusive original jurisdiction over all electric utility rates, operations, and services provided by an electric utility within its city or town limits</a:t>
            </a:r>
            <a:r>
              <a:rPr lang="en-US" sz="2400" dirty="0" smtClean="0">
                <a:latin typeface="Arial" panose="020B0604020202020204" pitchFamily="34" charset="0"/>
                <a:cs typeface="Arial" panose="020B0604020202020204" pitchFamily="34" charset="0"/>
              </a:rPr>
              <a:t>.”</a:t>
            </a:r>
          </a:p>
          <a:p>
            <a:pPr algn="just"/>
            <a:r>
              <a:rPr lang="en-US" sz="2400" dirty="0">
                <a:latin typeface="Arial" panose="020B0604020202020204" pitchFamily="34" charset="0"/>
                <a:cs typeface="Arial" panose="020B0604020202020204" pitchFamily="34" charset="0"/>
              </a:rPr>
              <a:t>The Commission </a:t>
            </a:r>
            <a:r>
              <a:rPr lang="en-US" sz="2400" dirty="0" smtClean="0">
                <a:latin typeface="Arial" panose="020B0604020202020204" pitchFamily="34" charset="0"/>
                <a:cs typeface="Arial" panose="020B0604020202020204" pitchFamily="34" charset="0"/>
              </a:rPr>
              <a:t>has </a:t>
            </a:r>
            <a:r>
              <a:rPr lang="en-US" sz="2400" dirty="0">
                <a:latin typeface="Arial" panose="020B0604020202020204" pitchFamily="34" charset="0"/>
                <a:cs typeface="Arial" panose="020B0604020202020204" pitchFamily="34" charset="0"/>
              </a:rPr>
              <a:t>“exclusive original jurisdiction” over electric rates “not within the incorporated limits of a </a:t>
            </a:r>
            <a:r>
              <a:rPr lang="en-US" sz="2400" dirty="0" smtClean="0">
                <a:latin typeface="Arial" panose="020B0604020202020204" pitchFamily="34" charset="0"/>
                <a:cs typeface="Arial" panose="020B0604020202020204" pitchFamily="34" charset="0"/>
              </a:rPr>
              <a:t>(city).”</a:t>
            </a:r>
            <a:endParaRPr lang="en-US" sz="2400" dirty="0">
              <a:latin typeface="Arial" panose="020B0604020202020204" pitchFamily="34" charset="0"/>
              <a:cs typeface="Arial" panose="020B0604020202020204" pitchFamily="34" charset="0"/>
            </a:endParaRPr>
          </a:p>
          <a:p>
            <a:pPr algn="just"/>
            <a:r>
              <a:rPr lang="en-US" sz="2400" dirty="0">
                <a:latin typeface="Arial" panose="020B0604020202020204" pitchFamily="34" charset="0"/>
                <a:cs typeface="Arial" panose="020B0604020202020204" pitchFamily="34" charset="0"/>
              </a:rPr>
              <a:t>The Public Utility Commission has no “power or jurisdiction to regulate or supervise the rates” of a municipally owned electric utility inside </a:t>
            </a:r>
            <a:r>
              <a:rPr lang="en-US" sz="2400" dirty="0" smtClean="0">
                <a:latin typeface="Arial" panose="020B0604020202020204" pitchFamily="34" charset="0"/>
                <a:cs typeface="Arial" panose="020B0604020202020204" pitchFamily="34" charset="0"/>
              </a:rPr>
              <a:t>its corporate </a:t>
            </a:r>
            <a:r>
              <a:rPr lang="en-US" sz="2400" dirty="0">
                <a:latin typeface="Arial" panose="020B0604020202020204" pitchFamily="34" charset="0"/>
                <a:cs typeface="Arial" panose="020B0604020202020204" pitchFamily="34" charset="0"/>
              </a:rPr>
              <a:t>limits.</a:t>
            </a:r>
          </a:p>
        </p:txBody>
      </p:sp>
    </p:spTree>
    <p:extLst>
      <p:ext uri="{BB962C8B-B14F-4D97-AF65-F5344CB8AC3E}">
        <p14:creationId xmlns:p14="http://schemas.microsoft.com/office/powerpoint/2010/main" val="27029054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1"/>
            <a:ext cx="7793038" cy="1143000"/>
          </a:xfrm>
        </p:spPr>
        <p:txBody>
          <a:bodyPr/>
          <a:lstStyle/>
          <a:p>
            <a:pPr algn="ctr">
              <a:defRPr/>
            </a:pPr>
            <a:r>
              <a:rPr lang="en-US"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Appeals &amp; Review</a:t>
            </a:r>
            <a:endPar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cxnSp>
        <p:nvCxnSpPr>
          <p:cNvPr id="8198" name="Straight Connector 7"/>
          <p:cNvCxnSpPr>
            <a:cxnSpLocks noChangeShapeType="1"/>
          </p:cNvCxnSpPr>
          <p:nvPr/>
        </p:nvCxnSpPr>
        <p:spPr bwMode="auto">
          <a:xfrm>
            <a:off x="2927350" y="1447800"/>
            <a:ext cx="4235450" cy="0"/>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Content Placeholder 2"/>
          <p:cNvSpPr>
            <a:spLocks noGrp="1"/>
          </p:cNvSpPr>
          <p:nvPr>
            <p:ph sz="half" idx="1"/>
          </p:nvPr>
        </p:nvSpPr>
        <p:spPr>
          <a:xfrm>
            <a:off x="304800" y="1676400"/>
            <a:ext cx="8686800" cy="4114800"/>
          </a:xfrm>
        </p:spPr>
        <p:txBody>
          <a:bodyPr>
            <a:normAutofit/>
          </a:bodyPr>
          <a:lstStyle/>
          <a:p>
            <a:pPr algn="just"/>
            <a:r>
              <a:rPr lang="en-US" sz="5000" dirty="0">
                <a:latin typeface="Arial" panose="020B0604020202020204" pitchFamily="34" charset="0"/>
                <a:cs typeface="Arial" panose="020B0604020202020204" pitchFamily="34" charset="0"/>
              </a:rPr>
              <a:t>A district court has original jurisdiction to determine the reasonableness of the City’s utility fees. </a:t>
            </a:r>
          </a:p>
          <a:p>
            <a:pPr marL="0" indent="0" algn="just">
              <a:buNone/>
            </a:pPr>
            <a:r>
              <a:rPr lang="en-US" sz="5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1676597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1"/>
            <a:ext cx="7793038" cy="1143000"/>
          </a:xfrm>
        </p:spPr>
        <p:txBody>
          <a:bodyPr/>
          <a:lstStyle/>
          <a:p>
            <a:pPr algn="ctr">
              <a:defRPr/>
            </a:pPr>
            <a:r>
              <a:rPr lang="en-US"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Public Utilities Commission </a:t>
            </a:r>
            <a:endPar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cxnSp>
        <p:nvCxnSpPr>
          <p:cNvPr id="8198" name="Straight Connector 7"/>
          <p:cNvCxnSpPr>
            <a:cxnSpLocks noChangeShapeType="1"/>
          </p:cNvCxnSpPr>
          <p:nvPr/>
        </p:nvCxnSpPr>
        <p:spPr bwMode="auto">
          <a:xfrm>
            <a:off x="2927350" y="1447800"/>
            <a:ext cx="4235450" cy="0"/>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Content Placeholder 2"/>
          <p:cNvSpPr>
            <a:spLocks noGrp="1"/>
          </p:cNvSpPr>
          <p:nvPr>
            <p:ph sz="half" idx="1"/>
          </p:nvPr>
        </p:nvSpPr>
        <p:spPr>
          <a:xfrm>
            <a:off x="304800" y="1752600"/>
            <a:ext cx="8686800" cy="4191000"/>
          </a:xfrm>
        </p:spPr>
        <p:txBody>
          <a:bodyPr>
            <a:normAutofit fontScale="92500" lnSpcReduction="20000"/>
          </a:bodyPr>
          <a:lstStyle/>
          <a:p>
            <a:pPr algn="just"/>
            <a:r>
              <a:rPr lang="en-US" sz="3600" b="1" i="1" dirty="0">
                <a:latin typeface="Arial" panose="020B0604020202020204" pitchFamily="34" charset="0"/>
                <a:cs typeface="Arial" panose="020B0604020202020204" pitchFamily="34" charset="0"/>
              </a:rPr>
              <a:t>Town of Woodloch</a:t>
            </a:r>
            <a:r>
              <a:rPr lang="en-US" sz="3600" dirty="0">
                <a:latin typeface="Arial" panose="020B0604020202020204" pitchFamily="34" charset="0"/>
                <a:cs typeface="Arial" panose="020B0604020202020204" pitchFamily="34" charset="0"/>
              </a:rPr>
              <a:t>-TOWN SEEKS JUDICIAL REVIEW OF A </a:t>
            </a:r>
            <a:r>
              <a:rPr lang="en-US" sz="3600" dirty="0" smtClean="0">
                <a:latin typeface="Arial" panose="020B0604020202020204" pitchFamily="34" charset="0"/>
                <a:cs typeface="Arial" panose="020B0604020202020204" pitchFamily="34" charset="0"/>
              </a:rPr>
              <a:t>PUC ORDER </a:t>
            </a:r>
            <a:r>
              <a:rPr lang="en-US" sz="3600" dirty="0">
                <a:latin typeface="Arial" panose="020B0604020202020204" pitchFamily="34" charset="0"/>
                <a:cs typeface="Arial" panose="020B0604020202020204" pitchFamily="34" charset="0"/>
              </a:rPr>
              <a:t>ABOUT WATER AND SEWER UTILITY RATES AND REFUNDS FOR ITS CUSTOMERS, CLAIMING THE PUC FAILED TO CONSIDER THE EFFECT ITS DECISION HAS ON THE FINANCIAL INTEGRITY OF WOODLOCH'S WATER AND SEWER UTILITY, WHICH WOULD RENDER THE TOWN INSOLVENT.</a:t>
            </a:r>
          </a:p>
          <a:p>
            <a:pPr marL="0" indent="0">
              <a:buNone/>
            </a:pPr>
            <a:endParaRPr lang="en-US" dirty="0"/>
          </a:p>
          <a:p>
            <a:endParaRPr lang="en-US" dirty="0"/>
          </a:p>
        </p:txBody>
      </p:sp>
    </p:spTree>
    <p:extLst>
      <p:ext uri="{BB962C8B-B14F-4D97-AF65-F5344CB8AC3E}">
        <p14:creationId xmlns:p14="http://schemas.microsoft.com/office/powerpoint/2010/main" val="1550016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Arial" panose="020B0604020202020204" pitchFamily="34" charset="0"/>
                <a:cs typeface="Arial" panose="020B0604020202020204" pitchFamily="34" charset="0"/>
              </a:rPr>
              <a:t>SOURCES OF MUNICIPAL REVENUE</a:t>
            </a:r>
            <a:r>
              <a:rPr lang="en-US" dirty="0" smtClean="0"/>
              <a:t>	</a:t>
            </a:r>
            <a:endParaRPr lang="en-US" dirty="0"/>
          </a:p>
        </p:txBody>
      </p:sp>
      <p:sp>
        <p:nvSpPr>
          <p:cNvPr id="3" name="Content Placeholder 2"/>
          <p:cNvSpPr>
            <a:spLocks noGrp="1"/>
          </p:cNvSpPr>
          <p:nvPr>
            <p:ph sz="half" idx="1"/>
          </p:nvPr>
        </p:nvSpPr>
        <p:spPr>
          <a:xfrm>
            <a:off x="457200" y="1524000"/>
            <a:ext cx="8610600" cy="4525963"/>
          </a:xfrm>
        </p:spPr>
        <p:txBody>
          <a:bodyPr>
            <a:normAutofit/>
          </a:bodyPr>
          <a:lstStyle/>
          <a:p>
            <a:r>
              <a:rPr lang="en-US" sz="6000" dirty="0" smtClean="0">
                <a:latin typeface="Arial" panose="020B0604020202020204" pitchFamily="34" charset="0"/>
                <a:cs typeface="Arial" panose="020B0604020202020204" pitchFamily="34" charset="0"/>
              </a:rPr>
              <a:t>UTILITY RATES</a:t>
            </a:r>
          </a:p>
          <a:p>
            <a:r>
              <a:rPr lang="en-US" sz="6000" dirty="0" smtClean="0">
                <a:latin typeface="Arial" panose="020B0604020202020204" pitchFamily="34" charset="0"/>
                <a:cs typeface="Arial" panose="020B0604020202020204" pitchFamily="34" charset="0"/>
              </a:rPr>
              <a:t>USER FEES </a:t>
            </a:r>
          </a:p>
          <a:p>
            <a:r>
              <a:rPr lang="en-US" sz="6000" dirty="0" smtClean="0">
                <a:latin typeface="Arial" panose="020B0604020202020204" pitchFamily="34" charset="0"/>
                <a:cs typeface="Arial" panose="020B0604020202020204" pitchFamily="34" charset="0"/>
              </a:rPr>
              <a:t>TAXES </a:t>
            </a:r>
          </a:p>
          <a:p>
            <a:r>
              <a:rPr lang="en-US" sz="6000" dirty="0" smtClean="0">
                <a:latin typeface="Arial" panose="020B0604020202020204" pitchFamily="34" charset="0"/>
                <a:cs typeface="Arial" panose="020B0604020202020204" pitchFamily="34" charset="0"/>
              </a:rPr>
              <a:t>FINES</a:t>
            </a:r>
            <a:endParaRPr lang="en-US" sz="6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87244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1"/>
            <a:ext cx="7793038" cy="1143000"/>
          </a:xfrm>
        </p:spPr>
        <p:txBody>
          <a:bodyPr>
            <a:normAutofit fontScale="90000"/>
          </a:bodyPr>
          <a:lstStyle/>
          <a:p>
            <a:pPr algn="ctr">
              <a:defRPr/>
            </a:pPr>
            <a:r>
              <a:rPr lang="en-US"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Collections of </a:t>
            </a:r>
            <a:br>
              <a:rPr lang="en-US"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Municipal Utilities</a:t>
            </a:r>
            <a:endPar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cxnSp>
        <p:nvCxnSpPr>
          <p:cNvPr id="8198" name="Straight Connector 7"/>
          <p:cNvCxnSpPr>
            <a:cxnSpLocks noChangeShapeType="1"/>
          </p:cNvCxnSpPr>
          <p:nvPr/>
        </p:nvCxnSpPr>
        <p:spPr bwMode="auto">
          <a:xfrm>
            <a:off x="2927350" y="1447800"/>
            <a:ext cx="4235450" cy="0"/>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Content Placeholder 2"/>
          <p:cNvSpPr>
            <a:spLocks noGrp="1"/>
          </p:cNvSpPr>
          <p:nvPr>
            <p:ph sz="half" idx="1"/>
          </p:nvPr>
        </p:nvSpPr>
        <p:spPr>
          <a:xfrm>
            <a:off x="304800" y="1905000"/>
            <a:ext cx="8686800" cy="4114800"/>
          </a:xfrm>
        </p:spPr>
        <p:txBody>
          <a:bodyPr/>
          <a:lstStyle/>
          <a:p>
            <a:r>
              <a:rPr lang="en-US" sz="3600" dirty="0">
                <a:latin typeface="Arial" panose="020B0604020202020204" pitchFamily="34" charset="0"/>
                <a:cs typeface="Arial" panose="020B0604020202020204" pitchFamily="34" charset="0"/>
              </a:rPr>
              <a:t>Texas Local Government Code Ch. 552</a:t>
            </a:r>
          </a:p>
          <a:p>
            <a:r>
              <a:rPr lang="en-US" sz="3600" dirty="0" smtClean="0">
                <a:latin typeface="Arial" panose="020B0604020202020204" pitchFamily="34" charset="0"/>
                <a:cs typeface="Arial" panose="020B0604020202020204" pitchFamily="34" charset="0"/>
              </a:rPr>
              <a:t>Deposits/No </a:t>
            </a:r>
            <a:r>
              <a:rPr lang="en-US" sz="3600" dirty="0">
                <a:latin typeface="Arial" panose="020B0604020202020204" pitchFamily="34" charset="0"/>
                <a:cs typeface="Arial" panose="020B0604020202020204" pitchFamily="34" charset="0"/>
              </a:rPr>
              <a:t>guarantees</a:t>
            </a:r>
          </a:p>
          <a:p>
            <a:r>
              <a:rPr lang="en-US" sz="3600" dirty="0">
                <a:latin typeface="Arial" panose="020B0604020202020204" pitchFamily="34" charset="0"/>
                <a:cs typeface="Arial" panose="020B0604020202020204" pitchFamily="34" charset="0"/>
              </a:rPr>
              <a:t>Limited Liens</a:t>
            </a:r>
          </a:p>
          <a:p>
            <a:r>
              <a:rPr lang="en-US" sz="3600" dirty="0">
                <a:latin typeface="Arial" panose="020B0604020202020204" pitchFamily="34" charset="0"/>
                <a:cs typeface="Arial" panose="020B0604020202020204" pitchFamily="34" charset="0"/>
              </a:rPr>
              <a:t>Limited Landlord/property owner responsibility</a:t>
            </a:r>
          </a:p>
          <a:p>
            <a:endParaRPr lang="en-US" dirty="0"/>
          </a:p>
        </p:txBody>
      </p:sp>
    </p:spTree>
    <p:extLst>
      <p:ext uri="{BB962C8B-B14F-4D97-AF65-F5344CB8AC3E}">
        <p14:creationId xmlns:p14="http://schemas.microsoft.com/office/powerpoint/2010/main" val="7541916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1"/>
            <a:ext cx="7793038" cy="1143000"/>
          </a:xfrm>
        </p:spPr>
        <p:txBody>
          <a:bodyPr>
            <a:normAutofit/>
          </a:bodyPr>
          <a:lstStyle/>
          <a:p>
            <a:pPr algn="ctr">
              <a:defRPr/>
            </a:pPr>
            <a:r>
              <a:rPr lang="en-US"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Due Process Required</a:t>
            </a:r>
            <a:endPar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cxnSp>
        <p:nvCxnSpPr>
          <p:cNvPr id="8198" name="Straight Connector 7"/>
          <p:cNvCxnSpPr>
            <a:cxnSpLocks noChangeShapeType="1"/>
          </p:cNvCxnSpPr>
          <p:nvPr/>
        </p:nvCxnSpPr>
        <p:spPr bwMode="auto">
          <a:xfrm>
            <a:off x="2927350" y="1447800"/>
            <a:ext cx="4235450" cy="0"/>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Content Placeholder 2"/>
          <p:cNvSpPr>
            <a:spLocks noGrp="1"/>
          </p:cNvSpPr>
          <p:nvPr>
            <p:ph sz="half" idx="1"/>
          </p:nvPr>
        </p:nvSpPr>
        <p:spPr>
          <a:xfrm>
            <a:off x="304800" y="1905000"/>
            <a:ext cx="8686800" cy="4114800"/>
          </a:xfrm>
        </p:spPr>
        <p:txBody>
          <a:bodyPr/>
          <a:lstStyle/>
          <a:p>
            <a:r>
              <a:rPr lang="en-US" sz="4000" dirty="0">
                <a:latin typeface="Arial" panose="020B0604020202020204" pitchFamily="34" charset="0"/>
                <a:cs typeface="Arial" panose="020B0604020202020204" pitchFamily="34" charset="0"/>
              </a:rPr>
              <a:t>Utility service is a property RIGHT</a:t>
            </a:r>
          </a:p>
          <a:p>
            <a:r>
              <a:rPr lang="en-US" sz="4000" dirty="0">
                <a:latin typeface="Arial" panose="020B0604020202020204" pitchFamily="34" charset="0"/>
                <a:cs typeface="Arial" panose="020B0604020202020204" pitchFamily="34" charset="0"/>
              </a:rPr>
              <a:t>No termination without NOTICE</a:t>
            </a:r>
          </a:p>
          <a:p>
            <a:r>
              <a:rPr lang="en-US" sz="4000" dirty="0">
                <a:latin typeface="Arial" panose="020B0604020202020204" pitchFamily="34" charset="0"/>
                <a:cs typeface="Arial" panose="020B0604020202020204" pitchFamily="34" charset="0"/>
              </a:rPr>
              <a:t>Provide right of APPEAL</a:t>
            </a:r>
          </a:p>
          <a:p>
            <a:r>
              <a:rPr lang="en-US" sz="4000" dirty="0">
                <a:latin typeface="Arial" panose="020B0604020202020204" pitchFamily="34" charset="0"/>
                <a:cs typeface="Arial" panose="020B0604020202020204" pitchFamily="34" charset="0"/>
              </a:rPr>
              <a:t>Be FAIR</a:t>
            </a:r>
          </a:p>
          <a:p>
            <a:endParaRPr lang="en-US" dirty="0"/>
          </a:p>
        </p:txBody>
      </p:sp>
    </p:spTree>
    <p:extLst>
      <p:ext uri="{BB962C8B-B14F-4D97-AF65-F5344CB8AC3E}">
        <p14:creationId xmlns:p14="http://schemas.microsoft.com/office/powerpoint/2010/main" val="41410262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1"/>
            <a:ext cx="7793038" cy="1143000"/>
          </a:xfrm>
        </p:spPr>
        <p:txBody>
          <a:bodyPr>
            <a:normAutofit/>
          </a:bodyPr>
          <a:lstStyle/>
          <a:p>
            <a:pPr algn="ctr">
              <a:defRPr/>
            </a:pPr>
            <a:r>
              <a:rPr lang="en-US"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Rate Consultants</a:t>
            </a:r>
            <a:endPar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cxnSp>
        <p:nvCxnSpPr>
          <p:cNvPr id="8198" name="Straight Connector 7"/>
          <p:cNvCxnSpPr>
            <a:cxnSpLocks noChangeShapeType="1"/>
          </p:cNvCxnSpPr>
          <p:nvPr/>
        </p:nvCxnSpPr>
        <p:spPr bwMode="auto">
          <a:xfrm>
            <a:off x="2927350" y="1447800"/>
            <a:ext cx="4235450" cy="0"/>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Content Placeholder 2"/>
          <p:cNvSpPr>
            <a:spLocks noGrp="1"/>
          </p:cNvSpPr>
          <p:nvPr>
            <p:ph sz="half" idx="1"/>
          </p:nvPr>
        </p:nvSpPr>
        <p:spPr>
          <a:xfrm>
            <a:off x="304800" y="1905000"/>
            <a:ext cx="8686800" cy="4114800"/>
          </a:xfrm>
        </p:spPr>
        <p:txBody>
          <a:bodyPr/>
          <a:lstStyle/>
          <a:p>
            <a:endParaRPr lang="en-US" sz="4000" dirty="0" smtClean="0">
              <a:latin typeface="Arial" panose="020B0604020202020204" pitchFamily="34" charset="0"/>
              <a:cs typeface="Arial" panose="020B0604020202020204" pitchFamily="34" charset="0"/>
            </a:endParaRPr>
          </a:p>
          <a:p>
            <a:r>
              <a:rPr lang="en-US" sz="4000" dirty="0" smtClean="0">
                <a:latin typeface="Arial" panose="020B0604020202020204" pitchFamily="34" charset="0"/>
                <a:cs typeface="Arial" panose="020B0604020202020204" pitchFamily="34" charset="0"/>
              </a:rPr>
              <a:t>Sufficient revenue</a:t>
            </a:r>
          </a:p>
          <a:p>
            <a:pPr marL="0" indent="0">
              <a:buNone/>
            </a:pPr>
            <a:endParaRPr lang="en-US" sz="4000" dirty="0" smtClean="0">
              <a:latin typeface="Arial" panose="020B0604020202020204" pitchFamily="34" charset="0"/>
              <a:cs typeface="Arial" panose="020B0604020202020204" pitchFamily="34" charset="0"/>
            </a:endParaRPr>
          </a:p>
          <a:p>
            <a:r>
              <a:rPr lang="en-US" sz="4000" dirty="0" smtClean="0">
                <a:latin typeface="Arial" panose="020B0604020202020204" pitchFamily="34" charset="0"/>
                <a:cs typeface="Arial" panose="020B0604020202020204" pitchFamily="34" charset="0"/>
              </a:rPr>
              <a:t>Fairness of rates</a:t>
            </a:r>
            <a:endParaRPr lang="en-US" sz="40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0828722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1"/>
            <a:ext cx="7793038" cy="1143000"/>
          </a:xfrm>
        </p:spPr>
        <p:txBody>
          <a:bodyPr/>
          <a:lstStyle/>
          <a:p>
            <a:pPr algn="ctr">
              <a:defRPr/>
            </a:pPr>
            <a:r>
              <a:rPr lang="en-US"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Questions</a:t>
            </a:r>
            <a:endPar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cxnSp>
        <p:nvCxnSpPr>
          <p:cNvPr id="8198" name="Straight Connector 7"/>
          <p:cNvCxnSpPr>
            <a:cxnSpLocks noChangeShapeType="1"/>
          </p:cNvCxnSpPr>
          <p:nvPr/>
        </p:nvCxnSpPr>
        <p:spPr bwMode="auto">
          <a:xfrm>
            <a:off x="2927350" y="1447800"/>
            <a:ext cx="4235450" cy="0"/>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Content Placeholder 2"/>
          <p:cNvSpPr>
            <a:spLocks noGrp="1"/>
          </p:cNvSpPr>
          <p:nvPr>
            <p:ph sz="half" idx="1"/>
          </p:nvPr>
        </p:nvSpPr>
        <p:spPr>
          <a:xfrm>
            <a:off x="304800" y="2286000"/>
            <a:ext cx="8686800" cy="2554014"/>
          </a:xfrm>
        </p:spPr>
        <p:txBody>
          <a:bodyPr>
            <a:normAutofit/>
          </a:bodyPr>
          <a:lstStyle/>
          <a:p>
            <a:pPr marL="0" indent="0" algn="ctr">
              <a:buNone/>
            </a:pPr>
            <a:r>
              <a:rPr lang="en-US" sz="4400" dirty="0" smtClean="0">
                <a:latin typeface="Arial" panose="020B0604020202020204" pitchFamily="34" charset="0"/>
                <a:cs typeface="Arial" panose="020B0604020202020204" pitchFamily="34" charset="0"/>
                <a:hlinkClick r:id="rId3"/>
              </a:rPr>
              <a:t>sbounds@olsonllp.com</a:t>
            </a:r>
            <a:endParaRPr lang="en-US" sz="4400" dirty="0" smtClean="0">
              <a:latin typeface="Arial" panose="020B0604020202020204" pitchFamily="34" charset="0"/>
              <a:cs typeface="Arial" panose="020B0604020202020204" pitchFamily="34" charset="0"/>
            </a:endParaRPr>
          </a:p>
          <a:p>
            <a:pPr marL="0" indent="0" algn="ctr">
              <a:buNone/>
            </a:pPr>
            <a:r>
              <a:rPr lang="en-US" sz="4400" dirty="0" smtClean="0">
                <a:latin typeface="Arial" panose="020B0604020202020204" pitchFamily="34" charset="0"/>
                <a:cs typeface="Arial" panose="020B0604020202020204" pitchFamily="34" charset="0"/>
              </a:rPr>
              <a:t>713-533-3800</a:t>
            </a: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41916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a:xfrm>
            <a:off x="887413" y="314325"/>
            <a:ext cx="7793037" cy="1143000"/>
          </a:xfrm>
        </p:spPr>
        <p:txBody>
          <a:bodyPr>
            <a:normAutofit/>
          </a:bodyPr>
          <a:lstStyle/>
          <a:p>
            <a:pPr algn="ctr" eaLnBrk="1" hangingPunct="1">
              <a:defRPr/>
            </a:pPr>
            <a:r>
              <a:rPr lang="en-US"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Utility Rates</a:t>
            </a:r>
          </a:p>
        </p:txBody>
      </p:sp>
      <p:sp>
        <p:nvSpPr>
          <p:cNvPr id="6147" name="Rectangle 3"/>
          <p:cNvSpPr>
            <a:spLocks noGrp="1" noChangeArrowheads="1"/>
          </p:cNvSpPr>
          <p:nvPr>
            <p:ph sz="half" idx="1"/>
          </p:nvPr>
        </p:nvSpPr>
        <p:spPr>
          <a:xfrm>
            <a:off x="685800" y="1828800"/>
            <a:ext cx="7467600" cy="4114800"/>
          </a:xfrm>
        </p:spPr>
        <p:txBody>
          <a:bodyPr>
            <a:normAutofit/>
          </a:bodyPr>
          <a:lstStyle/>
          <a:p>
            <a:r>
              <a:rPr lang="en-US" altLang="en-US" sz="4300" dirty="0" smtClean="0">
                <a:latin typeface="Arial" panose="020B0604020202020204" pitchFamily="34" charset="0"/>
                <a:cs typeface="Arial" panose="020B0604020202020204" pitchFamily="34" charset="0"/>
              </a:rPr>
              <a:t>Water</a:t>
            </a:r>
          </a:p>
          <a:p>
            <a:r>
              <a:rPr lang="en-US" altLang="en-US" sz="4300" dirty="0" smtClean="0">
                <a:latin typeface="Arial" panose="020B0604020202020204" pitchFamily="34" charset="0"/>
                <a:cs typeface="Arial" panose="020B0604020202020204" pitchFamily="34" charset="0"/>
              </a:rPr>
              <a:t>Sewer</a:t>
            </a:r>
          </a:p>
          <a:p>
            <a:r>
              <a:rPr lang="en-US" altLang="en-US" sz="4300" dirty="0" smtClean="0">
                <a:latin typeface="Arial" panose="020B0604020202020204" pitchFamily="34" charset="0"/>
                <a:cs typeface="Arial" panose="020B0604020202020204" pitchFamily="34" charset="0"/>
              </a:rPr>
              <a:t>Garbage</a:t>
            </a:r>
          </a:p>
          <a:p>
            <a:r>
              <a:rPr lang="en-US" altLang="en-US" sz="4300" dirty="0" smtClean="0">
                <a:latin typeface="Arial" panose="020B0604020202020204" pitchFamily="34" charset="0"/>
                <a:cs typeface="Arial" panose="020B0604020202020204" pitchFamily="34" charset="0"/>
              </a:rPr>
              <a:t>Electric</a:t>
            </a:r>
          </a:p>
          <a:p>
            <a:r>
              <a:rPr lang="en-US" altLang="en-US" sz="4300" dirty="0" smtClean="0">
                <a:latin typeface="Arial" panose="020B0604020202020204" pitchFamily="34" charset="0"/>
                <a:cs typeface="Arial" panose="020B0604020202020204" pitchFamily="34" charset="0"/>
              </a:rPr>
              <a:t>Gas</a:t>
            </a:r>
          </a:p>
          <a:p>
            <a:endParaRPr lang="en-US" altLang="en-US" sz="4300" dirty="0" smtClean="0">
              <a:latin typeface="Arial" panose="020B0604020202020204" pitchFamily="34" charset="0"/>
              <a:cs typeface="Arial" panose="020B0604020202020204" pitchFamily="34" charset="0"/>
            </a:endParaRPr>
          </a:p>
          <a:p>
            <a:endParaRPr lang="en-US" altLang="en-US" dirty="0" smtClean="0">
              <a:latin typeface="Arial" charset="0"/>
            </a:endParaRPr>
          </a:p>
          <a:p>
            <a:pPr algn="ctr" eaLnBrk="1" hangingPunct="1">
              <a:lnSpc>
                <a:spcPct val="90000"/>
              </a:lnSpc>
              <a:buFont typeface="Wingdings" pitchFamily="2" charset="2"/>
              <a:buNone/>
            </a:pPr>
            <a:endParaRPr lang="en-US" altLang="en-US" dirty="0" smtClean="0"/>
          </a:p>
        </p:txBody>
      </p:sp>
      <p:cxnSp>
        <p:nvCxnSpPr>
          <p:cNvPr id="6150" name="Straight Connector 6"/>
          <p:cNvCxnSpPr>
            <a:cxnSpLocks noChangeShapeType="1"/>
          </p:cNvCxnSpPr>
          <p:nvPr/>
        </p:nvCxnSpPr>
        <p:spPr bwMode="auto">
          <a:xfrm>
            <a:off x="2819400" y="1457325"/>
            <a:ext cx="3930650" cy="0"/>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477315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a:xfrm>
            <a:off x="914400" y="311150"/>
            <a:ext cx="7793038" cy="1143000"/>
          </a:xfrm>
        </p:spPr>
        <p:txBody>
          <a:bodyPr/>
          <a:lstStyle/>
          <a:p>
            <a:pPr algn="ctr" eaLnBrk="1" hangingPunct="1">
              <a:defRPr/>
            </a:pPr>
            <a:r>
              <a:rPr lang="en-US"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User Fees</a:t>
            </a:r>
          </a:p>
        </p:txBody>
      </p:sp>
      <p:sp>
        <p:nvSpPr>
          <p:cNvPr id="7171" name="Rectangle 3"/>
          <p:cNvSpPr>
            <a:spLocks noGrp="1" noChangeArrowheads="1"/>
          </p:cNvSpPr>
          <p:nvPr>
            <p:ph sz="half" idx="1"/>
          </p:nvPr>
        </p:nvSpPr>
        <p:spPr>
          <a:xfrm>
            <a:off x="555625" y="1676400"/>
            <a:ext cx="8305800" cy="4343400"/>
          </a:xfrm>
        </p:spPr>
        <p:txBody>
          <a:bodyPr>
            <a:normAutofit fontScale="25000" lnSpcReduction="20000"/>
          </a:bodyPr>
          <a:lstStyle/>
          <a:p>
            <a:pPr marL="0" eaLnBrk="1" hangingPunct="1">
              <a:spcBef>
                <a:spcPts val="0"/>
              </a:spcBef>
              <a:buFont typeface="Wingdings" pitchFamily="2" charset="2"/>
              <a:buNone/>
            </a:pPr>
            <a:r>
              <a:rPr lang="en-US" altLang="en-US" dirty="0" smtClean="0">
                <a:latin typeface="Arial" charset="0"/>
              </a:rPr>
              <a:t>	</a:t>
            </a:r>
          </a:p>
          <a:p>
            <a:pPr marL="0" algn="just">
              <a:lnSpc>
                <a:spcPct val="134000"/>
              </a:lnSpc>
              <a:spcBef>
                <a:spcPts val="0"/>
              </a:spcBef>
            </a:pPr>
            <a:r>
              <a:rPr lang="en-US" sz="14400" dirty="0" smtClean="0">
                <a:latin typeface="Arial" charset="0"/>
              </a:rPr>
              <a:t>Alarm fees</a:t>
            </a:r>
          </a:p>
          <a:p>
            <a:pPr marL="0" algn="just">
              <a:lnSpc>
                <a:spcPct val="134000"/>
              </a:lnSpc>
              <a:spcBef>
                <a:spcPts val="0"/>
              </a:spcBef>
            </a:pPr>
            <a:r>
              <a:rPr lang="en-US" sz="14400" dirty="0" smtClean="0">
                <a:latin typeface="Arial" charset="0"/>
              </a:rPr>
              <a:t>Building permits</a:t>
            </a:r>
          </a:p>
          <a:p>
            <a:pPr marL="0" algn="just">
              <a:lnSpc>
                <a:spcPct val="134000"/>
              </a:lnSpc>
              <a:spcBef>
                <a:spcPts val="0"/>
              </a:spcBef>
            </a:pPr>
            <a:r>
              <a:rPr lang="en-US" sz="14400" dirty="0" smtClean="0">
                <a:latin typeface="Arial" charset="0"/>
              </a:rPr>
              <a:t>Building use</a:t>
            </a:r>
          </a:p>
          <a:p>
            <a:pPr marL="0" algn="just">
              <a:lnSpc>
                <a:spcPct val="134000"/>
              </a:lnSpc>
              <a:spcBef>
                <a:spcPts val="0"/>
              </a:spcBef>
            </a:pPr>
            <a:r>
              <a:rPr lang="en-US" sz="14400" dirty="0" smtClean="0">
                <a:latin typeface="Arial" charset="0"/>
              </a:rPr>
              <a:t>Food/health permits</a:t>
            </a:r>
          </a:p>
          <a:p>
            <a:pPr marL="0" algn="just">
              <a:lnSpc>
                <a:spcPct val="134000"/>
              </a:lnSpc>
              <a:spcBef>
                <a:spcPts val="0"/>
              </a:spcBef>
            </a:pPr>
            <a:r>
              <a:rPr lang="en-US" sz="14400" dirty="0" smtClean="0">
                <a:latin typeface="Arial" charset="0"/>
              </a:rPr>
              <a:t>Garbage service</a:t>
            </a:r>
          </a:p>
          <a:p>
            <a:pPr marL="0" algn="just">
              <a:lnSpc>
                <a:spcPct val="134000"/>
              </a:lnSpc>
              <a:spcBef>
                <a:spcPts val="0"/>
              </a:spcBef>
            </a:pPr>
            <a:r>
              <a:rPr lang="en-US" sz="14400" dirty="0" smtClean="0">
                <a:latin typeface="Arial" charset="0"/>
              </a:rPr>
              <a:t>Participation programs (e.g., parks)</a:t>
            </a:r>
          </a:p>
          <a:p>
            <a:pPr marL="0" indent="0" algn="just">
              <a:lnSpc>
                <a:spcPct val="134000"/>
              </a:lnSpc>
              <a:spcBef>
                <a:spcPts val="0"/>
              </a:spcBef>
              <a:buNone/>
            </a:pPr>
            <a:endParaRPr lang="en-US" sz="12800" dirty="0" smtClean="0">
              <a:latin typeface="Arial" charset="0"/>
            </a:endParaRPr>
          </a:p>
          <a:p>
            <a:pPr marL="0" indent="0" algn="ctr">
              <a:buNone/>
            </a:pPr>
            <a:endParaRPr lang="en-US" sz="12800" dirty="0">
              <a:latin typeface="Arial" charset="0"/>
            </a:endParaRPr>
          </a:p>
          <a:p>
            <a:pPr algn="just" eaLnBrk="1" hangingPunct="1">
              <a:lnSpc>
                <a:spcPct val="90000"/>
              </a:lnSpc>
            </a:pPr>
            <a:endParaRPr lang="en-US" altLang="en-US" dirty="0" smtClean="0"/>
          </a:p>
          <a:p>
            <a:pPr eaLnBrk="1" hangingPunct="1">
              <a:lnSpc>
                <a:spcPct val="90000"/>
              </a:lnSpc>
              <a:buFont typeface="Wingdings" pitchFamily="2" charset="2"/>
              <a:buNone/>
            </a:pPr>
            <a:r>
              <a:rPr lang="en-US" altLang="en-US" dirty="0" smtClean="0">
                <a:latin typeface="Arial" charset="0"/>
              </a:rPr>
              <a:t>   </a:t>
            </a:r>
          </a:p>
          <a:p>
            <a:pPr algn="ctr" eaLnBrk="1" hangingPunct="1">
              <a:lnSpc>
                <a:spcPct val="90000"/>
              </a:lnSpc>
              <a:buFont typeface="Wingdings" pitchFamily="2" charset="2"/>
              <a:buNone/>
            </a:pPr>
            <a:endParaRPr lang="en-US" altLang="en-US" dirty="0" smtClean="0"/>
          </a:p>
        </p:txBody>
      </p:sp>
      <p:cxnSp>
        <p:nvCxnSpPr>
          <p:cNvPr id="7174" name="Straight Connector 6"/>
          <p:cNvCxnSpPr>
            <a:cxnSpLocks noChangeShapeType="1"/>
          </p:cNvCxnSpPr>
          <p:nvPr/>
        </p:nvCxnSpPr>
        <p:spPr bwMode="auto">
          <a:xfrm>
            <a:off x="2743200" y="1447800"/>
            <a:ext cx="3930650" cy="0"/>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6623065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a:xfrm>
            <a:off x="914400" y="311150"/>
            <a:ext cx="7793038" cy="1143000"/>
          </a:xfrm>
        </p:spPr>
        <p:txBody>
          <a:bodyPr/>
          <a:lstStyle/>
          <a:p>
            <a:pPr algn="ctr" eaLnBrk="1" hangingPunct="1">
              <a:defRPr/>
            </a:pPr>
            <a:r>
              <a:rPr lang="en-US"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Water Bill</a:t>
            </a:r>
          </a:p>
        </p:txBody>
      </p:sp>
      <p:sp>
        <p:nvSpPr>
          <p:cNvPr id="7171" name="Rectangle 3"/>
          <p:cNvSpPr>
            <a:spLocks noGrp="1" noChangeArrowheads="1"/>
          </p:cNvSpPr>
          <p:nvPr>
            <p:ph sz="half" idx="1"/>
          </p:nvPr>
        </p:nvSpPr>
        <p:spPr>
          <a:xfrm>
            <a:off x="609600" y="1905000"/>
            <a:ext cx="8077200" cy="3962400"/>
          </a:xfrm>
        </p:spPr>
        <p:txBody>
          <a:bodyPr>
            <a:normAutofit fontScale="55000" lnSpcReduction="20000"/>
          </a:bodyPr>
          <a:lstStyle/>
          <a:p>
            <a:pPr algn="just"/>
            <a:r>
              <a:rPr lang="en-US" sz="5800" dirty="0" smtClean="0">
                <a:latin typeface="Arial" charset="0"/>
              </a:rPr>
              <a:t>May include other services</a:t>
            </a:r>
          </a:p>
          <a:p>
            <a:pPr marL="0" indent="0" algn="just">
              <a:buNone/>
            </a:pPr>
            <a:endParaRPr lang="en-US" sz="5800" dirty="0" smtClean="0">
              <a:latin typeface="Arial" charset="0"/>
            </a:endParaRPr>
          </a:p>
          <a:p>
            <a:pPr algn="just"/>
            <a:r>
              <a:rPr lang="en-US" sz="5800" dirty="0" smtClean="0">
                <a:latin typeface="Arial" charset="0"/>
              </a:rPr>
              <a:t>But water fee should not include mandatory fees for voluntary fire fighting</a:t>
            </a:r>
          </a:p>
          <a:p>
            <a:pPr marL="0" indent="0" algn="just">
              <a:buNone/>
            </a:pPr>
            <a:endParaRPr lang="en-US" sz="5800" dirty="0" smtClean="0">
              <a:latin typeface="Arial" charset="0"/>
            </a:endParaRPr>
          </a:p>
          <a:p>
            <a:pPr marL="0" indent="0" algn="just">
              <a:buNone/>
            </a:pPr>
            <a:endParaRPr lang="en-US" sz="5800" dirty="0" smtClean="0">
              <a:latin typeface="Arial" charset="0"/>
            </a:endParaRPr>
          </a:p>
          <a:p>
            <a:pPr marL="0" indent="0" algn="just">
              <a:buNone/>
            </a:pPr>
            <a:r>
              <a:rPr lang="en-US" sz="5800" dirty="0" smtClean="0">
                <a:latin typeface="Arial" charset="0"/>
              </a:rPr>
              <a:t>[Tex.AttyGen.Op. - GA-84-2003]</a:t>
            </a:r>
            <a:endParaRPr lang="en-US" sz="5800" dirty="0">
              <a:latin typeface="Arial" charset="0"/>
            </a:endParaRPr>
          </a:p>
          <a:p>
            <a:pPr algn="ctr" eaLnBrk="1" hangingPunct="1">
              <a:lnSpc>
                <a:spcPct val="90000"/>
              </a:lnSpc>
            </a:pPr>
            <a:endParaRPr lang="en-US" altLang="en-US" dirty="0" smtClean="0"/>
          </a:p>
          <a:p>
            <a:pPr algn="ctr" eaLnBrk="1" hangingPunct="1">
              <a:lnSpc>
                <a:spcPct val="90000"/>
              </a:lnSpc>
              <a:buFont typeface="Wingdings" pitchFamily="2" charset="2"/>
              <a:buNone/>
            </a:pPr>
            <a:r>
              <a:rPr lang="en-US" altLang="en-US" dirty="0" smtClean="0">
                <a:latin typeface="Arial" charset="0"/>
              </a:rPr>
              <a:t>   </a:t>
            </a:r>
          </a:p>
          <a:p>
            <a:pPr algn="ctr" eaLnBrk="1" hangingPunct="1">
              <a:lnSpc>
                <a:spcPct val="90000"/>
              </a:lnSpc>
              <a:buFont typeface="Wingdings" pitchFamily="2" charset="2"/>
              <a:buNone/>
            </a:pPr>
            <a:endParaRPr lang="en-US" altLang="en-US" dirty="0" smtClean="0"/>
          </a:p>
        </p:txBody>
      </p:sp>
      <p:cxnSp>
        <p:nvCxnSpPr>
          <p:cNvPr id="7174" name="Straight Connector 6"/>
          <p:cNvCxnSpPr>
            <a:cxnSpLocks noChangeShapeType="1"/>
          </p:cNvCxnSpPr>
          <p:nvPr/>
        </p:nvCxnSpPr>
        <p:spPr bwMode="auto">
          <a:xfrm>
            <a:off x="2743200" y="1447800"/>
            <a:ext cx="3930650" cy="0"/>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955656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a:xfrm>
            <a:off x="914400" y="311150"/>
            <a:ext cx="7793038" cy="1143000"/>
          </a:xfrm>
        </p:spPr>
        <p:txBody>
          <a:bodyPr/>
          <a:lstStyle/>
          <a:p>
            <a:pPr algn="ctr" eaLnBrk="1" hangingPunct="1">
              <a:defRPr/>
            </a:pPr>
            <a:r>
              <a:rPr lang="en-US"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Ratemaking by Comparison</a:t>
            </a:r>
          </a:p>
        </p:txBody>
      </p:sp>
      <p:sp>
        <p:nvSpPr>
          <p:cNvPr id="7171" name="Rectangle 3"/>
          <p:cNvSpPr>
            <a:spLocks noGrp="1" noChangeArrowheads="1"/>
          </p:cNvSpPr>
          <p:nvPr>
            <p:ph sz="half" idx="1"/>
          </p:nvPr>
        </p:nvSpPr>
        <p:spPr>
          <a:xfrm>
            <a:off x="609600" y="1905000"/>
            <a:ext cx="8077200" cy="3581400"/>
          </a:xfrm>
        </p:spPr>
        <p:txBody>
          <a:bodyPr>
            <a:normAutofit/>
          </a:bodyPr>
          <a:lstStyle/>
          <a:p>
            <a:pPr algn="ctr" eaLnBrk="1" hangingPunct="1">
              <a:lnSpc>
                <a:spcPct val="90000"/>
              </a:lnSpc>
            </a:pPr>
            <a:endParaRPr lang="en-US" altLang="en-US" dirty="0" smtClean="0"/>
          </a:p>
          <a:p>
            <a:pPr algn="ctr" eaLnBrk="1" hangingPunct="1">
              <a:lnSpc>
                <a:spcPct val="90000"/>
              </a:lnSpc>
              <a:buFont typeface="Wingdings" pitchFamily="2" charset="2"/>
              <a:buNone/>
            </a:pPr>
            <a:r>
              <a:rPr lang="en-US" altLang="en-US" dirty="0" smtClean="0">
                <a:latin typeface="Arial" charset="0"/>
              </a:rPr>
              <a:t>   </a:t>
            </a:r>
          </a:p>
          <a:p>
            <a:pPr algn="ctr" eaLnBrk="1" hangingPunct="1">
              <a:lnSpc>
                <a:spcPct val="90000"/>
              </a:lnSpc>
              <a:buFont typeface="Wingdings" pitchFamily="2" charset="2"/>
              <a:buNone/>
            </a:pPr>
            <a:endParaRPr lang="en-US" altLang="en-US" dirty="0" smtClean="0"/>
          </a:p>
        </p:txBody>
      </p:sp>
      <p:cxnSp>
        <p:nvCxnSpPr>
          <p:cNvPr id="7174" name="Straight Connector 6"/>
          <p:cNvCxnSpPr>
            <a:cxnSpLocks noChangeShapeType="1"/>
          </p:cNvCxnSpPr>
          <p:nvPr/>
        </p:nvCxnSpPr>
        <p:spPr bwMode="auto">
          <a:xfrm>
            <a:off x="2743200" y="1447800"/>
            <a:ext cx="3930650" cy="0"/>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Content Placeholder 2"/>
          <p:cNvSpPr>
            <a:spLocks noGrp="1"/>
          </p:cNvSpPr>
          <p:nvPr>
            <p:ph idx="1"/>
          </p:nvPr>
        </p:nvSpPr>
        <p:spPr>
          <a:xfrm>
            <a:off x="457200" y="1600200"/>
            <a:ext cx="8229600" cy="4525963"/>
          </a:xfrm>
        </p:spPr>
        <p:txBody>
          <a:bodyPr>
            <a:normAutofit fontScale="62500" lnSpcReduction="20000"/>
          </a:bodyPr>
          <a:lstStyle/>
          <a:p>
            <a:pPr algn="just"/>
            <a:r>
              <a:rPr lang="en-US" dirty="0">
                <a:latin typeface="Arial" panose="020B0604020202020204" pitchFamily="34" charset="0"/>
                <a:cs typeface="Arial" panose="020B0604020202020204" pitchFamily="34" charset="0"/>
              </a:rPr>
              <a:t>City        </a:t>
            </a:r>
            <a:r>
              <a:rPr lang="en-US" dirty="0" smtClean="0">
                <a:latin typeface="Arial" panose="020B0604020202020204" pitchFamily="34" charset="0"/>
                <a:cs typeface="Arial" panose="020B0604020202020204" pitchFamily="34" charset="0"/>
              </a:rPr>
              <a:t>		Water </a:t>
            </a:r>
            <a:r>
              <a:rPr lang="en-US" dirty="0">
                <a:latin typeface="Arial" panose="020B0604020202020204" pitchFamily="34" charset="0"/>
                <a:cs typeface="Arial" panose="020B0604020202020204" pitchFamily="34" charset="0"/>
              </a:rPr>
              <a:t>Rate         </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Sewer </a:t>
            </a:r>
            <a:r>
              <a:rPr lang="en-US" dirty="0" smtClean="0">
                <a:latin typeface="Arial" panose="020B0604020202020204" pitchFamily="34" charset="0"/>
                <a:cs typeface="Arial" panose="020B0604020202020204" pitchFamily="34" charset="0"/>
              </a:rPr>
              <a:t>Rate</a:t>
            </a:r>
          </a:p>
          <a:p>
            <a:pPr algn="just"/>
            <a:r>
              <a:rPr lang="en-US" dirty="0" smtClean="0">
                <a:latin typeface="Arial" panose="020B0604020202020204" pitchFamily="34" charset="0"/>
                <a:cs typeface="Arial" panose="020B0604020202020204" pitchFamily="34" charset="0"/>
              </a:rPr>
              <a:t>Baytown</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$65.53 </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$61.39 </a:t>
            </a:r>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Oak </a:t>
            </a:r>
            <a:r>
              <a:rPr lang="en-US" dirty="0">
                <a:latin typeface="Arial" panose="020B0604020202020204" pitchFamily="34" charset="0"/>
                <a:cs typeface="Arial" panose="020B0604020202020204" pitchFamily="34" charset="0"/>
              </a:rPr>
              <a:t>Ridge North    </a:t>
            </a:r>
            <a:r>
              <a:rPr lang="en-US" dirty="0" smtClean="0">
                <a:latin typeface="Arial" panose="020B0604020202020204" pitchFamily="34" charset="0"/>
                <a:cs typeface="Arial" panose="020B0604020202020204" pitchFamily="34" charset="0"/>
              </a:rPr>
              <a:t>	44.89 </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39.85 </a:t>
            </a:r>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Conroe</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29.92 </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47.42</a:t>
            </a:r>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Huntsville</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46.82 </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51.96 </a:t>
            </a:r>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Tomball</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39.40 </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38.31</a:t>
            </a:r>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Sugar </a:t>
            </a:r>
            <a:r>
              <a:rPr lang="en-US" dirty="0">
                <a:latin typeface="Arial" panose="020B0604020202020204" pitchFamily="34" charset="0"/>
                <a:cs typeface="Arial" panose="020B0604020202020204" pitchFamily="34" charset="0"/>
              </a:rPr>
              <a:t>Land         </a:t>
            </a:r>
            <a:r>
              <a:rPr lang="en-US" dirty="0" smtClean="0">
                <a:latin typeface="Arial" panose="020B0604020202020204" pitchFamily="34" charset="0"/>
                <a:cs typeface="Arial" panose="020B0604020202020204" pitchFamily="34" charset="0"/>
              </a:rPr>
              <a:t>	36.83			41.40 </a:t>
            </a:r>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Deer </a:t>
            </a:r>
            <a:r>
              <a:rPr lang="en-US" dirty="0">
                <a:latin typeface="Arial" panose="020B0604020202020204" pitchFamily="34" charset="0"/>
                <a:cs typeface="Arial" panose="020B0604020202020204" pitchFamily="34" charset="0"/>
              </a:rPr>
              <a:t>Park           </a:t>
            </a:r>
            <a:r>
              <a:rPr lang="en-US" dirty="0" smtClean="0">
                <a:latin typeface="Arial" panose="020B0604020202020204" pitchFamily="34" charset="0"/>
                <a:cs typeface="Arial" panose="020B0604020202020204" pitchFamily="34" charset="0"/>
              </a:rPr>
              <a:t>	46.26 </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48.90</a:t>
            </a:r>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Pearland</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45.10 </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49.20 </a:t>
            </a:r>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Willis			33.85 </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33.85 </a:t>
            </a:r>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Pasadena</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35.75 			36.75 </a:t>
            </a:r>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Friendswood</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35.80 </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36.00</a:t>
            </a:r>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Panorama </a:t>
            </a:r>
            <a:r>
              <a:rPr lang="en-US" dirty="0">
                <a:latin typeface="Arial" panose="020B0604020202020204" pitchFamily="34" charset="0"/>
                <a:cs typeface="Arial" panose="020B0604020202020204" pitchFamily="34" charset="0"/>
              </a:rPr>
              <a:t>Village   </a:t>
            </a:r>
            <a:r>
              <a:rPr lang="en-US" dirty="0" smtClean="0">
                <a:latin typeface="Arial" panose="020B0604020202020204" pitchFamily="34" charset="0"/>
                <a:cs typeface="Arial" panose="020B0604020202020204" pitchFamily="34" charset="0"/>
              </a:rPr>
              <a:t>	33.83 </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37.40</a:t>
            </a:r>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Humble</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28.03 </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36.28 </a:t>
            </a:r>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Shenandoah</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30.85 			23.00</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12004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a:xfrm>
            <a:off x="914400" y="311150"/>
            <a:ext cx="7793038" cy="1143000"/>
          </a:xfrm>
        </p:spPr>
        <p:txBody>
          <a:bodyPr/>
          <a:lstStyle/>
          <a:p>
            <a:pPr algn="ctr" eaLnBrk="1" hangingPunct="1">
              <a:defRPr/>
            </a:pPr>
            <a:r>
              <a:rPr lang="en-US"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Profit</a:t>
            </a:r>
          </a:p>
        </p:txBody>
      </p:sp>
      <p:sp>
        <p:nvSpPr>
          <p:cNvPr id="7171" name="Rectangle 3"/>
          <p:cNvSpPr>
            <a:spLocks noGrp="1" noChangeArrowheads="1"/>
          </p:cNvSpPr>
          <p:nvPr>
            <p:ph sz="half" idx="1"/>
          </p:nvPr>
        </p:nvSpPr>
        <p:spPr>
          <a:xfrm>
            <a:off x="990600" y="1981200"/>
            <a:ext cx="7716838" cy="4114800"/>
          </a:xfrm>
        </p:spPr>
        <p:txBody>
          <a:bodyPr>
            <a:noAutofit/>
          </a:bodyPr>
          <a:lstStyle/>
          <a:p>
            <a:pPr algn="just"/>
            <a:r>
              <a:rPr lang="en-US" sz="3200" dirty="0" smtClean="0">
                <a:latin typeface="Arial" panose="020B0604020202020204" pitchFamily="34" charset="0"/>
                <a:cs typeface="Arial" panose="020B0604020202020204" pitchFamily="34" charset="0"/>
              </a:rPr>
              <a:t>Utility fees must bear some relation to the actual cost of providing the utility service.</a:t>
            </a:r>
          </a:p>
          <a:p>
            <a:pPr algn="just"/>
            <a:r>
              <a:rPr lang="en-US" sz="3200" dirty="0" smtClean="0">
                <a:latin typeface="Arial" panose="020B0604020202020204" pitchFamily="34" charset="0"/>
                <a:cs typeface="Arial" panose="020B0604020202020204" pitchFamily="34" charset="0"/>
              </a:rPr>
              <a:t>Courts have long recognized that a city may make a reasonable profit from the operation of its utility system. (Tex. Atty. Gen Op. JM-338 (1985)</a:t>
            </a:r>
            <a:endParaRPr lang="en-US" sz="3200" dirty="0">
              <a:latin typeface="Arial" panose="020B0604020202020204" pitchFamily="34" charset="0"/>
              <a:cs typeface="Arial" panose="020B0604020202020204" pitchFamily="34" charset="0"/>
            </a:endParaRPr>
          </a:p>
          <a:p>
            <a:pPr marL="0" indent="0" algn="just" eaLnBrk="1" hangingPunct="1">
              <a:lnSpc>
                <a:spcPct val="90000"/>
              </a:lnSpc>
              <a:buNone/>
            </a:pPr>
            <a:endParaRPr lang="en-US" altLang="en-US" sz="4800" dirty="0" smtClean="0">
              <a:latin typeface="Arial" panose="020B0604020202020204" pitchFamily="34" charset="0"/>
              <a:cs typeface="Arial" panose="020B0604020202020204" pitchFamily="34" charset="0"/>
            </a:endParaRPr>
          </a:p>
          <a:p>
            <a:pPr eaLnBrk="1" hangingPunct="1">
              <a:lnSpc>
                <a:spcPct val="90000"/>
              </a:lnSpc>
              <a:buFont typeface="Wingdings" pitchFamily="2" charset="2"/>
              <a:buNone/>
            </a:pPr>
            <a:r>
              <a:rPr lang="en-US" altLang="en-US" sz="4800" dirty="0" smtClean="0">
                <a:latin typeface="Arial" panose="020B0604020202020204" pitchFamily="34" charset="0"/>
                <a:cs typeface="Arial" panose="020B0604020202020204" pitchFamily="34" charset="0"/>
              </a:rPr>
              <a:t>   </a:t>
            </a:r>
          </a:p>
          <a:p>
            <a:pPr algn="ctr" eaLnBrk="1" hangingPunct="1">
              <a:lnSpc>
                <a:spcPct val="90000"/>
              </a:lnSpc>
              <a:buFont typeface="Wingdings" pitchFamily="2" charset="2"/>
              <a:buNone/>
            </a:pPr>
            <a:endParaRPr lang="en-US" altLang="en-US" sz="4800" dirty="0" smtClean="0">
              <a:latin typeface="Arial" panose="020B0604020202020204" pitchFamily="34" charset="0"/>
              <a:cs typeface="Arial" panose="020B0604020202020204" pitchFamily="34" charset="0"/>
            </a:endParaRPr>
          </a:p>
        </p:txBody>
      </p:sp>
      <p:cxnSp>
        <p:nvCxnSpPr>
          <p:cNvPr id="7174" name="Straight Connector 6"/>
          <p:cNvCxnSpPr>
            <a:cxnSpLocks noChangeShapeType="1"/>
          </p:cNvCxnSpPr>
          <p:nvPr/>
        </p:nvCxnSpPr>
        <p:spPr bwMode="auto">
          <a:xfrm>
            <a:off x="2743200" y="1447800"/>
            <a:ext cx="3930650" cy="0"/>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1531243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a:xfrm>
            <a:off x="914400" y="311150"/>
            <a:ext cx="7793038" cy="1143000"/>
          </a:xfrm>
        </p:spPr>
        <p:txBody>
          <a:bodyPr/>
          <a:lstStyle/>
          <a:p>
            <a:pPr algn="ctr" eaLnBrk="1" hangingPunct="1">
              <a:defRPr/>
            </a:pPr>
            <a:r>
              <a:rPr lang="en-US"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Use of Profit</a:t>
            </a:r>
          </a:p>
        </p:txBody>
      </p:sp>
      <p:sp>
        <p:nvSpPr>
          <p:cNvPr id="7171" name="Rectangle 3"/>
          <p:cNvSpPr>
            <a:spLocks noGrp="1" noChangeArrowheads="1"/>
          </p:cNvSpPr>
          <p:nvPr>
            <p:ph sz="half" idx="1"/>
          </p:nvPr>
        </p:nvSpPr>
        <p:spPr>
          <a:xfrm>
            <a:off x="990600" y="1981200"/>
            <a:ext cx="7716838" cy="4114800"/>
          </a:xfrm>
        </p:spPr>
        <p:txBody>
          <a:bodyPr>
            <a:noAutofit/>
          </a:bodyPr>
          <a:lstStyle/>
          <a:p>
            <a:pPr algn="just"/>
            <a:r>
              <a:rPr lang="en-US" sz="3200" dirty="0" smtClean="0">
                <a:latin typeface="Arial" panose="020B0604020202020204" pitchFamily="34" charset="0"/>
                <a:cs typeface="Arial" panose="020B0604020202020204" pitchFamily="34" charset="0"/>
              </a:rPr>
              <a:t>A city may transfer the reasonable profit to the city’s general fund.</a:t>
            </a:r>
          </a:p>
          <a:p>
            <a:pPr algn="just"/>
            <a:r>
              <a:rPr lang="en-US" sz="3200" dirty="0" smtClean="0">
                <a:latin typeface="Arial" panose="020B0604020202020204" pitchFamily="34" charset="0"/>
                <a:cs typeface="Arial" panose="020B0604020202020204" pitchFamily="34" charset="0"/>
              </a:rPr>
              <a:t>Utility fees must comply with the provisions of any debt instrument that is paid by the utility proceeds (i.e., bond covenants).</a:t>
            </a:r>
            <a:endParaRPr lang="en-US" sz="3200" dirty="0">
              <a:latin typeface="Arial" panose="020B0604020202020204" pitchFamily="34" charset="0"/>
              <a:cs typeface="Arial" panose="020B0604020202020204" pitchFamily="34" charset="0"/>
            </a:endParaRPr>
          </a:p>
          <a:p>
            <a:pPr marL="0" indent="0" algn="just" eaLnBrk="1" hangingPunct="1">
              <a:lnSpc>
                <a:spcPct val="90000"/>
              </a:lnSpc>
              <a:buNone/>
            </a:pPr>
            <a:endParaRPr lang="en-US" altLang="en-US" sz="4800" dirty="0" smtClean="0">
              <a:latin typeface="Arial" panose="020B0604020202020204" pitchFamily="34" charset="0"/>
              <a:cs typeface="Arial" panose="020B0604020202020204" pitchFamily="34" charset="0"/>
            </a:endParaRPr>
          </a:p>
          <a:p>
            <a:pPr eaLnBrk="1" hangingPunct="1">
              <a:lnSpc>
                <a:spcPct val="90000"/>
              </a:lnSpc>
              <a:buFont typeface="Wingdings" pitchFamily="2" charset="2"/>
              <a:buNone/>
            </a:pPr>
            <a:r>
              <a:rPr lang="en-US" altLang="en-US" sz="4800" dirty="0" smtClean="0">
                <a:latin typeface="Arial" panose="020B0604020202020204" pitchFamily="34" charset="0"/>
                <a:cs typeface="Arial" panose="020B0604020202020204" pitchFamily="34" charset="0"/>
              </a:rPr>
              <a:t>   </a:t>
            </a:r>
          </a:p>
          <a:p>
            <a:pPr algn="ctr" eaLnBrk="1" hangingPunct="1">
              <a:lnSpc>
                <a:spcPct val="90000"/>
              </a:lnSpc>
              <a:buFont typeface="Wingdings" pitchFamily="2" charset="2"/>
              <a:buNone/>
            </a:pPr>
            <a:endParaRPr lang="en-US" altLang="en-US" sz="4800" dirty="0" smtClean="0">
              <a:latin typeface="Arial" panose="020B0604020202020204" pitchFamily="34" charset="0"/>
              <a:cs typeface="Arial" panose="020B0604020202020204" pitchFamily="34" charset="0"/>
            </a:endParaRPr>
          </a:p>
        </p:txBody>
      </p:sp>
      <p:cxnSp>
        <p:nvCxnSpPr>
          <p:cNvPr id="7174" name="Straight Connector 6"/>
          <p:cNvCxnSpPr>
            <a:cxnSpLocks noChangeShapeType="1"/>
          </p:cNvCxnSpPr>
          <p:nvPr/>
        </p:nvCxnSpPr>
        <p:spPr bwMode="auto">
          <a:xfrm>
            <a:off x="2743200" y="1447800"/>
            <a:ext cx="3930650" cy="0"/>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1074401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a:xfrm>
            <a:off x="914400" y="311150"/>
            <a:ext cx="7793038" cy="1143000"/>
          </a:xfrm>
        </p:spPr>
        <p:txBody>
          <a:bodyPr/>
          <a:lstStyle/>
          <a:p>
            <a:pPr algn="ctr" eaLnBrk="1" hangingPunct="1">
              <a:defRPr/>
            </a:pPr>
            <a:r>
              <a:rPr lang="en-US"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Consumer Classification</a:t>
            </a:r>
          </a:p>
        </p:txBody>
      </p:sp>
      <p:sp>
        <p:nvSpPr>
          <p:cNvPr id="7171" name="Rectangle 3"/>
          <p:cNvSpPr>
            <a:spLocks noGrp="1" noChangeArrowheads="1"/>
          </p:cNvSpPr>
          <p:nvPr>
            <p:ph sz="half" idx="1"/>
          </p:nvPr>
        </p:nvSpPr>
        <p:spPr>
          <a:xfrm>
            <a:off x="457200" y="1676400"/>
            <a:ext cx="8305800" cy="4343400"/>
          </a:xfrm>
        </p:spPr>
        <p:txBody>
          <a:bodyPr>
            <a:noAutofit/>
          </a:bodyPr>
          <a:lstStyle/>
          <a:p>
            <a:pPr algn="just" eaLnBrk="1" hangingPunct="1">
              <a:lnSpc>
                <a:spcPct val="90000"/>
              </a:lnSpc>
              <a:buFont typeface="Wingdings" pitchFamily="2" charset="2"/>
              <a:buNone/>
            </a:pPr>
            <a:r>
              <a:rPr lang="en-US" altLang="en-US" sz="4800" dirty="0" smtClean="0">
                <a:latin typeface="Arial" panose="020B0604020202020204" pitchFamily="34" charset="0"/>
                <a:cs typeface="Arial" panose="020B0604020202020204" pitchFamily="34" charset="0"/>
              </a:rPr>
              <a:t>  </a:t>
            </a:r>
            <a:r>
              <a:rPr lang="en-US" altLang="en-US" sz="3200" dirty="0" smtClean="0">
                <a:latin typeface="Arial" panose="020B0604020202020204" pitchFamily="34" charset="0"/>
                <a:cs typeface="Arial" panose="020B0604020202020204" pitchFamily="34" charset="0"/>
              </a:rPr>
              <a:t>A city may classify consumers into reasonable groups based upon such factors as:</a:t>
            </a:r>
          </a:p>
          <a:p>
            <a:pPr lvl="1" algn="just">
              <a:lnSpc>
                <a:spcPct val="90000"/>
              </a:lnSpc>
              <a:buFont typeface="Arial" panose="020B0604020202020204" pitchFamily="34" charset="0"/>
              <a:buChar char="•"/>
            </a:pPr>
            <a:r>
              <a:rPr lang="en-US" altLang="en-US" sz="3200" dirty="0" smtClean="0">
                <a:latin typeface="Arial" panose="020B0604020202020204" pitchFamily="34" charset="0"/>
                <a:cs typeface="Arial" panose="020B0604020202020204" pitchFamily="34" charset="0"/>
              </a:rPr>
              <a:t>the cost of service;</a:t>
            </a:r>
          </a:p>
          <a:p>
            <a:pPr lvl="1" algn="just">
              <a:lnSpc>
                <a:spcPct val="90000"/>
              </a:lnSpc>
              <a:buFont typeface="Arial" panose="020B0604020202020204" pitchFamily="34" charset="0"/>
              <a:buChar char="•"/>
            </a:pPr>
            <a:r>
              <a:rPr lang="en-US" altLang="en-US" sz="3200" dirty="0" smtClean="0">
                <a:latin typeface="Arial" panose="020B0604020202020204" pitchFamily="34" charset="0"/>
                <a:cs typeface="Arial" panose="020B0604020202020204" pitchFamily="34" charset="0"/>
              </a:rPr>
              <a:t>the purpose for which the service or the product is received;</a:t>
            </a:r>
          </a:p>
          <a:p>
            <a:pPr lvl="1" algn="just">
              <a:lnSpc>
                <a:spcPct val="90000"/>
              </a:lnSpc>
              <a:buFont typeface="Arial" panose="020B0604020202020204" pitchFamily="34" charset="0"/>
              <a:buChar char="•"/>
            </a:pPr>
            <a:r>
              <a:rPr lang="en-US" altLang="en-US" sz="3200" dirty="0" smtClean="0">
                <a:latin typeface="Arial" panose="020B0604020202020204" pitchFamily="34" charset="0"/>
                <a:cs typeface="Arial" panose="020B0604020202020204" pitchFamily="34" charset="0"/>
              </a:rPr>
              <a:t>the quantity or the amount received;</a:t>
            </a:r>
          </a:p>
        </p:txBody>
      </p:sp>
      <p:cxnSp>
        <p:nvCxnSpPr>
          <p:cNvPr id="7174" name="Straight Connector 6"/>
          <p:cNvCxnSpPr>
            <a:cxnSpLocks noChangeShapeType="1"/>
          </p:cNvCxnSpPr>
          <p:nvPr/>
        </p:nvCxnSpPr>
        <p:spPr bwMode="auto">
          <a:xfrm>
            <a:off x="2743200" y="1447800"/>
            <a:ext cx="3930650" cy="0"/>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2834431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5595</TotalTime>
  <Words>5029</Words>
  <Application>Microsoft Office PowerPoint</Application>
  <PresentationFormat>On-screen Show (4:3)</PresentationFormat>
  <Paragraphs>248</Paragraphs>
  <Slides>23</Slides>
  <Notes>23</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1_Office Theme</vt:lpstr>
      <vt:lpstr>2_Office Theme</vt:lpstr>
      <vt:lpstr> Utility Rates</vt:lpstr>
      <vt:lpstr>SOURCES OF MUNICIPAL REVENUE </vt:lpstr>
      <vt:lpstr>Utility Rates</vt:lpstr>
      <vt:lpstr>User Fees</vt:lpstr>
      <vt:lpstr>Water Bill</vt:lpstr>
      <vt:lpstr>Ratemaking by Comparison</vt:lpstr>
      <vt:lpstr>Profit</vt:lpstr>
      <vt:lpstr>Use of Profit</vt:lpstr>
      <vt:lpstr>Consumer Classification</vt:lpstr>
      <vt:lpstr>Other Classification Factors</vt:lpstr>
      <vt:lpstr>Arbitrariness</vt:lpstr>
      <vt:lpstr>Fair and Reasonable </vt:lpstr>
      <vt:lpstr>Water Rates Inside/Outside City</vt:lpstr>
      <vt:lpstr>Water – Wholesale/Retail</vt:lpstr>
      <vt:lpstr>Water Rates Standard</vt:lpstr>
      <vt:lpstr>Wastewater</vt:lpstr>
      <vt:lpstr>Municipal Owned Electrics</vt:lpstr>
      <vt:lpstr>Appeals &amp; Review</vt:lpstr>
      <vt:lpstr>Public Utilities Commission </vt:lpstr>
      <vt:lpstr>Collections of  Municipal Utilities</vt:lpstr>
      <vt:lpstr>Due Process Required</vt:lpstr>
      <vt:lpstr>Rate Consultants</vt:lpstr>
      <vt:lpstr>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Title Here</dc:title>
  <dc:creator>Clerk</dc:creator>
  <cp:lastModifiedBy>Jennifer Namie</cp:lastModifiedBy>
  <cp:revision>163</cp:revision>
  <cp:lastPrinted>2019-01-29T20:39:00Z</cp:lastPrinted>
  <dcterms:created xsi:type="dcterms:W3CDTF">2013-09-23T18:22:46Z</dcterms:created>
  <dcterms:modified xsi:type="dcterms:W3CDTF">2019-01-29T20:42:14Z</dcterms:modified>
</cp:coreProperties>
</file>