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5" r:id="rId4"/>
    <p:sldId id="283" r:id="rId5"/>
    <p:sldId id="282" r:id="rId6"/>
    <p:sldId id="290" r:id="rId7"/>
    <p:sldId id="281" r:id="rId8"/>
    <p:sldId id="284" r:id="rId9"/>
    <p:sldId id="285" r:id="rId10"/>
    <p:sldId id="289" r:id="rId11"/>
    <p:sldId id="286" r:id="rId12"/>
    <p:sldId id="287" r:id="rId13"/>
    <p:sldId id="288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91" d="100"/>
          <a:sy n="91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4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B3110-0386-495D-A5BE-5CF9808E735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ACCA-EA69-4BBA-85FA-905AB06A6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2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8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516 SW3d 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41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32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3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1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0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4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Acts done as a branch of the state—such as when a city “exercise[s] powers conferred on [it] for purposes essentially public ... pertaining to the administration of general laws made to enforce the general policy of the state”</a:t>
            </a:r>
          </a:p>
          <a:p>
            <a:endParaRPr lang="en-US" dirty="0"/>
          </a:p>
          <a:p>
            <a:r>
              <a:rPr lang="en-US" dirty="0"/>
              <a:t>Wasson Interests, Ltd. v. City of Jacksonville, 489 S.W.3d 427, 433 (Tex. 2016), reh'g </a:t>
            </a:r>
            <a:r>
              <a:rPr lang="en-US" dirty="0" smtClean="0"/>
              <a:t>denied </a:t>
            </a:r>
            <a:r>
              <a:rPr lang="en-US" dirty="0"/>
              <a:t>(June 3, 2016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Acts that are proprietary in nature, therefore, are not done as a branch of the state, but instead “for the private advantage and benefit of the locality and its inhabitants.”</a:t>
            </a:r>
          </a:p>
          <a:p>
            <a:endParaRPr lang="en-US" dirty="0"/>
          </a:p>
          <a:p>
            <a:r>
              <a:rPr lang="en-US" dirty="0"/>
              <a:t>Wasson Interests, Ltd. v. City of Jacksonville, 489 S.W.3d 427, 433 (Tex. 2016), reh'g denied (June 3, 2016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TCPRC Section 101.0215.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5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3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4ACCA-EA69-4BBA-85FA-905AB06A6C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3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Legal Assistants Luncheon</a:t>
            </a:r>
          </a:p>
        </p:txBody>
      </p:sp>
    </p:spTree>
    <p:extLst>
      <p:ext uri="{BB962C8B-B14F-4D97-AF65-F5344CB8AC3E}">
        <p14:creationId xmlns:p14="http://schemas.microsoft.com/office/powerpoint/2010/main" val="239727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1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6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7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5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24000"/>
            <a:ext cx="9144000" cy="4572000"/>
          </a:xfrm>
          <a:prstGeom prst="rect">
            <a:avLst/>
          </a:prstGeom>
          <a:solidFill>
            <a:srgbClr val="98B6D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0641" r="4514" b="27417"/>
          <a:stretch/>
        </p:blipFill>
        <p:spPr>
          <a:xfrm>
            <a:off x="5715000" y="6197600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Book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farrar@olsonllp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lsonllp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chemeClr val="tx1"/>
                </a:solidFill>
              </a:rPr>
              <a:t>Sovereign Immunity and Contracts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Eric C. Farrar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Olson &amp; Olson LLP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Balance Due </a:t>
            </a:r>
            <a:r>
              <a:rPr lang="en-US" dirty="0"/>
              <a:t>and </a:t>
            </a:r>
            <a:r>
              <a:rPr lang="en-US" dirty="0" smtClean="0"/>
              <a:t>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“[S]imply the amount of damages for breach of contract payable and unpaid”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 smtClean="0"/>
              <a:t>Direct Damages:</a:t>
            </a:r>
            <a:r>
              <a:rPr lang="en-US" dirty="0" smtClean="0"/>
              <a:t> “the necessary and usual result of the defendant’s wrongful conduct”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Consequential Damages:</a:t>
            </a:r>
            <a:r>
              <a:rPr lang="en-US" dirty="0" smtClean="0"/>
              <a:t> “damages that result naturally, but not necessarily from defendant’s wrongful conduct”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See, e.g.</a:t>
            </a:r>
            <a:r>
              <a:rPr lang="en-US" dirty="0" smtClean="0"/>
              <a:t>, </a:t>
            </a:r>
            <a:r>
              <a:rPr lang="en-US" i="1" dirty="0" smtClean="0"/>
              <a:t>Zachry </a:t>
            </a:r>
            <a:r>
              <a:rPr lang="en-US" i="1" dirty="0"/>
              <a:t>Const. Corp. v. Port of Houston Auth. of Harris County</a:t>
            </a:r>
            <a:r>
              <a:rPr lang="en-US" dirty="0"/>
              <a:t>, 449 S.W.3d 98, 111 (Tex. 2014)</a:t>
            </a:r>
            <a:endParaRPr lang="en-US" dirty="0" smtClean="0"/>
          </a:p>
          <a:p>
            <a:pPr marL="514350" indent="-514350">
              <a:spcBef>
                <a:spcPts val="0"/>
              </a:spcBef>
              <a:buAutoNum type="arabicParenBoth" startAt="3"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arenBoth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Goods or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/>
          </a:bodyPr>
          <a:lstStyle/>
          <a:p>
            <a:endParaRPr lang="en-US" sz="1100" dirty="0" smtClean="0"/>
          </a:p>
          <a:p>
            <a:r>
              <a:rPr lang="en-US" dirty="0" smtClean="0"/>
              <a:t>Services not defined in Ch. 271.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“[T]he </a:t>
            </a:r>
            <a:r>
              <a:rPr lang="en-US" dirty="0"/>
              <a:t>term is broad enough to encompass a wide array of activities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“[N]eed not be the primary purpose of the agreement.”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Kirby </a:t>
            </a:r>
            <a:r>
              <a:rPr lang="en-US" i="1" dirty="0"/>
              <a:t>Lake Dev., Ltd. v. Clear Lake City Water Auth.</a:t>
            </a:r>
            <a:r>
              <a:rPr lang="en-US" dirty="0"/>
              <a:t>, 320 S.W.3d 829, 839 (Tex. 2010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“Services”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0000"/>
              </a:lnSpc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Self-insurance </a:t>
            </a:r>
            <a:r>
              <a:rPr lang="en-US" dirty="0"/>
              <a:t>fund agreement 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sz="1100" dirty="0"/>
          </a:p>
          <a:p>
            <a:pPr>
              <a:spcBef>
                <a:spcPts val="1200"/>
              </a:spcBef>
            </a:pPr>
            <a:r>
              <a:rPr lang="en-US" dirty="0" smtClean="0"/>
              <a:t>Contract </a:t>
            </a:r>
            <a:r>
              <a:rPr lang="en-US" dirty="0"/>
              <a:t>for the construction of a middle school 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sz="1100" dirty="0"/>
          </a:p>
          <a:p>
            <a:pPr>
              <a:spcBef>
                <a:spcPts val="1200"/>
              </a:spcBef>
            </a:pPr>
            <a:r>
              <a:rPr lang="en-US" dirty="0" smtClean="0"/>
              <a:t>ISD’s health insurance contract with employee (i.e., employee received insurance in exchange for work he did).</a:t>
            </a:r>
          </a:p>
          <a:p>
            <a:pPr>
              <a:spcBef>
                <a:spcPts val="1200"/>
              </a:spcBef>
            </a:pPr>
            <a:endParaRPr lang="en-US" sz="11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Performing services for a third-party that government was otherwise obligated to perform.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“indirect” or “attenuated”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Leasing land from Water district for purpose of “operating a marina.”</a:t>
            </a:r>
          </a:p>
          <a:p>
            <a:endParaRPr lang="en-US" dirty="0"/>
          </a:p>
          <a:p>
            <a:r>
              <a:rPr lang="en-US" dirty="0" smtClean="0"/>
              <a:t>Agreement to provide water and sewer at no charge if property was used as a “home for children who are wards of the State”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Eric C. Farrar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efarrar@olsonllp.com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Olson &amp; Olson LLP</a:t>
            </a:r>
          </a:p>
          <a:p>
            <a:pPr marL="0" indent="0" algn="ctr">
              <a:buNone/>
            </a:pPr>
            <a:r>
              <a:rPr lang="en-US" dirty="0" smtClean="0"/>
              <a:t>713.533.3800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http://www.olsonllp.com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Waiver of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Waiver </a:t>
            </a:r>
            <a:r>
              <a:rPr lang="en-US" dirty="0"/>
              <a:t>is usually left to the Legislature.</a:t>
            </a:r>
          </a:p>
          <a:p>
            <a:endParaRPr lang="en-US" dirty="0"/>
          </a:p>
          <a:p>
            <a:r>
              <a:rPr lang="en-US" dirty="0" smtClean="0"/>
              <a:t>Must be clear and unequivocal.</a:t>
            </a:r>
          </a:p>
          <a:p>
            <a:endParaRPr lang="en-US" dirty="0" smtClean="0"/>
          </a:p>
          <a:p>
            <a:r>
              <a:rPr lang="en-US" dirty="0" smtClean="0"/>
              <a:t>“Sue and be sued” or “plead and be impleaded,” alone, are insufficient.</a:t>
            </a:r>
          </a:p>
          <a:p>
            <a:endParaRPr lang="en-US" dirty="0"/>
          </a:p>
          <a:p>
            <a:pPr marL="0" lvl="0" indent="0">
              <a:buNone/>
            </a:pPr>
            <a:r>
              <a:rPr lang="en-US" i="1" dirty="0">
                <a:solidFill>
                  <a:prstClr val="black"/>
                </a:solidFill>
              </a:rPr>
              <a:t>Tooke v. City of Mexia</a:t>
            </a:r>
            <a:r>
              <a:rPr lang="en-US" dirty="0">
                <a:solidFill>
                  <a:prstClr val="black"/>
                </a:solidFill>
              </a:rPr>
              <a:t>, 197 S.W.3d 325, 331 (Tex. 2006</a:t>
            </a:r>
            <a:r>
              <a:rPr lang="en-US" dirty="0" smtClean="0">
                <a:solidFill>
                  <a:prstClr val="black"/>
                </a:solidFill>
              </a:rPr>
              <a:t>).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Waiver by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General rule – </a:t>
            </a:r>
            <a:r>
              <a:rPr lang="en-US" sz="3200" dirty="0"/>
              <a:t>“when the State contracts with private citizens, the State waives only </a:t>
            </a:r>
            <a:r>
              <a:rPr lang="en-US" sz="3200" i="1" dirty="0"/>
              <a:t>immunity from liability</a:t>
            </a:r>
            <a:r>
              <a:rPr lang="en-US" sz="3200" dirty="0"/>
              <a:t>” but “does not waive [its] </a:t>
            </a:r>
            <a:r>
              <a:rPr lang="en-US" sz="3200" i="1" dirty="0"/>
              <a:t>immunity from suit</a:t>
            </a:r>
            <a:r>
              <a:rPr lang="en-US" sz="3200" dirty="0" smtClean="0"/>
              <a:t>.”</a:t>
            </a:r>
          </a:p>
          <a:p>
            <a:pPr marL="0" indent="0">
              <a:buNone/>
            </a:pPr>
            <a:endParaRPr lang="en-US" sz="3200" i="1" dirty="0" smtClean="0"/>
          </a:p>
          <a:p>
            <a:pPr marL="0" indent="0">
              <a:buNone/>
            </a:pPr>
            <a:r>
              <a:rPr lang="en-US" sz="3200" i="1" dirty="0" smtClean="0"/>
              <a:t>Fed. </a:t>
            </a:r>
            <a:r>
              <a:rPr lang="en-US" sz="3200" i="1" dirty="0"/>
              <a:t>Sign v. </a:t>
            </a:r>
            <a:r>
              <a:rPr lang="en-US" sz="3200" i="1" dirty="0" smtClean="0"/>
              <a:t>Tex. S. Univ.</a:t>
            </a:r>
            <a:r>
              <a:rPr lang="en-US" sz="3200" dirty="0" smtClean="0"/>
              <a:t>, </a:t>
            </a:r>
            <a:r>
              <a:rPr lang="en-US" sz="3200" dirty="0"/>
              <a:t>951 S.W.2d </a:t>
            </a:r>
            <a:r>
              <a:rPr lang="en-US" sz="3200" dirty="0" smtClean="0"/>
              <a:t>401, 408 (</a:t>
            </a:r>
            <a:r>
              <a:rPr lang="en-US" sz="3200" dirty="0"/>
              <a:t>Tex. 1997</a:t>
            </a:r>
            <a:r>
              <a:rPr lang="en-US" sz="3200" dirty="0" smtClean="0"/>
              <a:t>).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271, Subchapter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3200" dirty="0" smtClean="0"/>
              <a:t>A </a:t>
            </a:r>
            <a:r>
              <a:rPr lang="en-US" sz="3200" dirty="0"/>
              <a:t>local governmental entity that </a:t>
            </a:r>
            <a:r>
              <a:rPr lang="en-US" sz="3200" dirty="0" smtClean="0"/>
              <a:t>… </a:t>
            </a:r>
            <a:r>
              <a:rPr lang="en-US" sz="3200" dirty="0"/>
              <a:t>enters into a contract subject to this </a:t>
            </a:r>
            <a:r>
              <a:rPr lang="en-US" sz="3200" dirty="0" smtClean="0"/>
              <a:t>subchapter </a:t>
            </a:r>
            <a:r>
              <a:rPr lang="en-US" sz="3200" i="1" dirty="0" smtClean="0"/>
              <a:t>waives sovereign </a:t>
            </a:r>
            <a:r>
              <a:rPr lang="en-US" sz="3200" i="1" dirty="0"/>
              <a:t>immunity to suit </a:t>
            </a:r>
            <a:r>
              <a:rPr lang="en-US" sz="3200" dirty="0"/>
              <a:t>for the purpose of adjudicating a claim for breach of the contract, </a:t>
            </a:r>
            <a:r>
              <a:rPr lang="en-US" sz="3200" i="1" dirty="0"/>
              <a:t>subject to the terms and conditions of this subchapter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Tex</a:t>
            </a:r>
            <a:r>
              <a:rPr lang="en-US" sz="3200" dirty="0"/>
              <a:t>. Loc. Gov’t Code Ann. § 271.152</a:t>
            </a:r>
          </a:p>
        </p:txBody>
      </p:sp>
    </p:spTree>
    <p:extLst>
      <p:ext uri="{BB962C8B-B14F-4D97-AF65-F5344CB8AC3E}">
        <p14:creationId xmlns:p14="http://schemas.microsoft.com/office/powerpoint/2010/main" val="33940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Elements of Waiver of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1800"/>
              </a:spcBef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party against whom waiver is asserted must </a:t>
            </a:r>
            <a:r>
              <a:rPr lang="en-US" dirty="0" smtClean="0"/>
              <a:t>be </a:t>
            </a:r>
            <a:r>
              <a:rPr lang="en-US" dirty="0"/>
              <a:t>a </a:t>
            </a:r>
            <a:r>
              <a:rPr lang="en-US" dirty="0" smtClean="0"/>
              <a:t>local </a:t>
            </a:r>
            <a:r>
              <a:rPr lang="en-US" dirty="0"/>
              <a:t>governmental </a:t>
            </a:r>
            <a:r>
              <a:rPr lang="en-US" dirty="0" smtClean="0"/>
              <a:t>entity.</a:t>
            </a:r>
          </a:p>
          <a:p>
            <a:pPr marL="514350" indent="-514350" algn="just">
              <a:spcBef>
                <a:spcPts val="1800"/>
              </a:spcBef>
              <a:buAutoNum type="arabicParenBoth" startAt="2"/>
            </a:pPr>
            <a:r>
              <a:rPr lang="en-US" dirty="0" smtClean="0"/>
              <a:t>The </a:t>
            </a:r>
            <a:r>
              <a:rPr lang="en-US" dirty="0"/>
              <a:t>entity must be authorized </a:t>
            </a:r>
            <a:r>
              <a:rPr lang="en-US" dirty="0" smtClean="0"/>
              <a:t>by law to </a:t>
            </a:r>
            <a:r>
              <a:rPr lang="en-US" dirty="0"/>
              <a:t>enter into </a:t>
            </a:r>
            <a:r>
              <a:rPr lang="en-US" dirty="0" smtClean="0"/>
              <a:t>         contracts.</a:t>
            </a:r>
            <a:endParaRPr lang="en-US" dirty="0"/>
          </a:p>
          <a:p>
            <a:pPr marL="514350" indent="-514350" algn="just">
              <a:spcBef>
                <a:spcPts val="1800"/>
              </a:spcBef>
              <a:buAutoNum type="arabicParenBoth" startAt="2"/>
            </a:pPr>
            <a:r>
              <a:rPr lang="en-US" smtClean="0"/>
              <a:t>The </a:t>
            </a:r>
            <a:r>
              <a:rPr lang="en-US" dirty="0" smtClean="0"/>
              <a:t>claim must be for a contract and for </a:t>
            </a:r>
            <a:r>
              <a:rPr lang="en-US" smtClean="0"/>
              <a:t>damages    specified </a:t>
            </a:r>
            <a:r>
              <a:rPr lang="en-US" dirty="0" smtClean="0"/>
              <a:t>in Subchapter I.</a:t>
            </a:r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See City of Houston v. Williams</a:t>
            </a:r>
            <a:r>
              <a:rPr lang="en-US" dirty="0" smtClean="0"/>
              <a:t>, 335 S.W.3d 128 (Tex</a:t>
            </a:r>
            <a:r>
              <a:rPr lang="en-US" dirty="0"/>
              <a:t>.</a:t>
            </a:r>
            <a:r>
              <a:rPr lang="en-US" dirty="0" smtClean="0"/>
              <a:t> 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Proprietary vs. Governmental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City has no immunity when it engages in “proprietary” function as opposed to “governmental” function.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includes a breach of contract claim.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Supreme Court has stated its is appropriate to defer to list in Tort Claims Act.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</a:t>
            </a:r>
            <a:r>
              <a:rPr lang="en-US" dirty="0" smtClean="0"/>
              <a:t>Governmental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“Political </a:t>
            </a:r>
            <a:r>
              <a:rPr lang="en-US" dirty="0"/>
              <a:t>subdivision of this state, other than a county or a </a:t>
            </a:r>
            <a:r>
              <a:rPr lang="en-US" u="sng" dirty="0"/>
              <a:t>unit of state </a:t>
            </a:r>
            <a:r>
              <a:rPr lang="en-US" u="sng" dirty="0" smtClean="0"/>
              <a:t>government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u="sng" dirty="0"/>
              <a:t>Unit of state government</a:t>
            </a:r>
            <a:r>
              <a:rPr lang="en-US" dirty="0"/>
              <a:t>” </a:t>
            </a:r>
            <a:r>
              <a:rPr lang="en-US" dirty="0" smtClean="0"/>
              <a:t>is, essentially,  the </a:t>
            </a:r>
            <a:r>
              <a:rPr lang="en-US" dirty="0"/>
              <a:t>state or </a:t>
            </a:r>
            <a:r>
              <a:rPr lang="en-US" dirty="0" smtClean="0"/>
              <a:t>a state agency, “including a </a:t>
            </a:r>
            <a:r>
              <a:rPr lang="en-US" dirty="0"/>
              <a:t>university system or </a:t>
            </a:r>
            <a:r>
              <a:rPr lang="en-US" dirty="0" smtClean="0"/>
              <a:t>institution </a:t>
            </a:r>
            <a:r>
              <a:rPr lang="en-US" dirty="0"/>
              <a:t>of higher education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not include a county, municipality, </a:t>
            </a:r>
            <a:r>
              <a:rPr lang="en-US" dirty="0" smtClean="0"/>
              <a:t>special </a:t>
            </a:r>
            <a:r>
              <a:rPr lang="en-US" dirty="0"/>
              <a:t>purpose district, or other political subdivision of this state. </a:t>
            </a:r>
          </a:p>
        </p:txBody>
      </p:sp>
    </p:spTree>
    <p:extLst>
      <p:ext uri="{BB962C8B-B14F-4D97-AF65-F5344CB8AC3E}">
        <p14:creationId xmlns:p14="http://schemas.microsoft.com/office/powerpoint/2010/main" val="651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Contracts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-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(1) 	In writing, stating </a:t>
            </a:r>
            <a:r>
              <a:rPr lang="en-US" dirty="0"/>
              <a:t>the essential terms of the </a:t>
            </a:r>
            <a:r>
              <a:rPr lang="en-US" dirty="0" smtClean="0"/>
              <a:t>	agreement.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AutoNum type="arabicParenBoth"/>
            </a:pPr>
            <a:endParaRPr lang="en-US" dirty="0" smtClean="0"/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)	Agreement to provide </a:t>
            </a:r>
            <a:r>
              <a:rPr lang="en-US" dirty="0"/>
              <a:t>goods or services to the </a:t>
            </a:r>
            <a:r>
              <a:rPr lang="en-US" dirty="0" smtClean="0"/>
              <a:t>	local governmental entity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(3)	Properly </a:t>
            </a:r>
            <a:r>
              <a:rPr lang="en-US" dirty="0"/>
              <a:t>executed on behalf of the local </a:t>
            </a:r>
            <a:r>
              <a:rPr lang="en-US" dirty="0" smtClean="0"/>
              <a:t>	governmental entity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Tex. Loc. Gov’t Code Ann. § </a:t>
            </a:r>
            <a:r>
              <a:rPr lang="en-US" dirty="0" smtClean="0"/>
              <a:t>271.151(2</a:t>
            </a:r>
            <a:r>
              <a:rPr lang="en-US" dirty="0"/>
              <a:t>)(A)</a:t>
            </a:r>
          </a:p>
        </p:txBody>
      </p:sp>
    </p:spTree>
    <p:extLst>
      <p:ext uri="{BB962C8B-B14F-4D97-AF65-F5344CB8AC3E}">
        <p14:creationId xmlns:p14="http://schemas.microsoft.com/office/powerpoint/2010/main" val="29581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Waiver for Specific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Money awarded limited to: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balance due and owed </a:t>
            </a:r>
            <a:r>
              <a:rPr lang="en-US" dirty="0" smtClean="0"/>
              <a:t>under </a:t>
            </a:r>
            <a:r>
              <a:rPr lang="en-US" dirty="0"/>
              <a:t>the </a:t>
            </a:r>
            <a:r>
              <a:rPr lang="en-US" dirty="0" smtClean="0"/>
              <a:t>contract.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amount owed for change orders or additional </a:t>
            </a:r>
            <a:r>
              <a:rPr lang="en-US" dirty="0" smtClean="0"/>
              <a:t>                    work ordered by the </a:t>
            </a:r>
            <a:r>
              <a:rPr lang="en-US" dirty="0"/>
              <a:t>local </a:t>
            </a:r>
            <a:r>
              <a:rPr lang="en-US" dirty="0" smtClean="0"/>
              <a:t>governmental entity.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0"/>
              </a:spcBef>
              <a:buAutoNum type="arabicParenBoth" startAt="3"/>
            </a:pPr>
            <a:r>
              <a:rPr lang="en-US" dirty="0" smtClean="0"/>
              <a:t>Attorney’s </a:t>
            </a:r>
            <a:r>
              <a:rPr lang="en-US" dirty="0"/>
              <a:t>fees </a:t>
            </a:r>
            <a:r>
              <a:rPr lang="en-US" dirty="0" smtClean="0"/>
              <a:t>and interest allowed </a:t>
            </a:r>
            <a:r>
              <a:rPr lang="en-US" dirty="0"/>
              <a:t>by </a:t>
            </a:r>
            <a:r>
              <a:rPr lang="en-US" dirty="0" smtClean="0"/>
              <a:t>law.</a:t>
            </a:r>
          </a:p>
          <a:p>
            <a:pPr marL="514350" indent="-514350">
              <a:spcBef>
                <a:spcPts val="0"/>
              </a:spcBef>
              <a:buAutoNum type="arabicParenBoth" startAt="3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Tex. Loc. Gov’t Code Ann. § </a:t>
            </a:r>
            <a:r>
              <a:rPr lang="en-US" dirty="0" smtClean="0"/>
              <a:t>271.153(a)</a:t>
            </a:r>
            <a:endParaRPr lang="en-US" dirty="0"/>
          </a:p>
          <a:p>
            <a:pPr marL="514350" indent="-514350">
              <a:spcBef>
                <a:spcPts val="0"/>
              </a:spcBef>
              <a:buAutoNum type="arabicParenBoth" startAt="3"/>
            </a:pPr>
            <a:endParaRPr lang="en-US" dirty="0" smtClean="0"/>
          </a:p>
          <a:p>
            <a:pPr marL="514350" indent="-514350">
              <a:spcBef>
                <a:spcPts val="0"/>
              </a:spcBef>
              <a:buAutoNum type="arabicParenBoth" startAt="3"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arenBoth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822</Words>
  <Application>Microsoft Office PowerPoint</Application>
  <PresentationFormat>On-screen Show (4:3)</PresentationFormat>
  <Paragraphs>123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Sovereign Immunity and Contracts</vt:lpstr>
      <vt:lpstr>Waiver of Immunity</vt:lpstr>
      <vt:lpstr>Waiver by Contract</vt:lpstr>
      <vt:lpstr>Chapter 271, Subchapter I</vt:lpstr>
      <vt:lpstr>Elements of Waiver of Immunity</vt:lpstr>
      <vt:lpstr>Proprietary vs. Governmental</vt:lpstr>
      <vt:lpstr>Local Governmental Entity</vt:lpstr>
      <vt:lpstr>Contracts Covered</vt:lpstr>
      <vt:lpstr>Waiver for Specific Damages</vt:lpstr>
      <vt:lpstr>Balance Due and Owed</vt:lpstr>
      <vt:lpstr>Goods or Services</vt:lpstr>
      <vt:lpstr>“Services” Examples</vt:lpstr>
      <vt:lpstr>Not Services</vt:lpstr>
      <vt:lpstr>Contact Info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Sovereign Immunity and Contracts</dc:title>
  <dc:creator>Eric Farrar</dc:creator>
  <cp:lastModifiedBy>Eric Farrar</cp:lastModifiedBy>
  <cp:revision>71</cp:revision>
  <dcterms:created xsi:type="dcterms:W3CDTF">2014-07-08T17:54:11Z</dcterms:created>
  <dcterms:modified xsi:type="dcterms:W3CDTF">2018-12-17T19:28:09Z</dcterms:modified>
</cp:coreProperties>
</file>