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9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0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3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4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61" r:id="rId3"/>
    <p:sldId id="288" r:id="rId4"/>
    <p:sldId id="290" r:id="rId5"/>
    <p:sldId id="289" r:id="rId6"/>
    <p:sldId id="291" r:id="rId7"/>
    <p:sldId id="292" r:id="rId8"/>
    <p:sldId id="293" r:id="rId9"/>
    <p:sldId id="294" r:id="rId10"/>
    <p:sldId id="295" r:id="rId11"/>
    <p:sldId id="296" r:id="rId12"/>
    <p:sldId id="286" r:id="rId13"/>
    <p:sldId id="269" r:id="rId14"/>
    <p:sldId id="276" r:id="rId15"/>
    <p:sldId id="27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61"/>
            <p14:sldId id="288"/>
            <p14:sldId id="290"/>
            <p14:sldId id="289"/>
            <p14:sldId id="291"/>
            <p14:sldId id="292"/>
            <p14:sldId id="293"/>
            <p14:sldId id="294"/>
            <p14:sldId id="295"/>
            <p14:sldId id="296"/>
            <p14:sldId id="286"/>
            <p14:sldId id="269"/>
          </p14:sldIdLst>
        </p14:section>
        <p14:section name="Conclusion and Summary" id="{790CEF5B-569A-4C2F-BED5-750B08C0E5AD}">
          <p14:sldIdLst>
            <p14:sldId id="276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>
        <p:scale>
          <a:sx n="79" d="100"/>
          <a:sy n="79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0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938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Microsoft </a:t>
            </a:r>
            <a:r>
              <a:rPr lang="en-US" b="1" smtClean="0"/>
              <a:t>Engineering Excellence</a:t>
            </a:r>
            <a:endParaRPr lang="en-US" smtClean="0"/>
          </a:p>
        </p:txBody>
      </p:sp>
      <p:sp>
        <p:nvSpPr>
          <p:cNvPr id="46083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Microsoft Confidential</a:t>
            </a:r>
          </a:p>
        </p:txBody>
      </p:sp>
      <p:sp>
        <p:nvSpPr>
          <p:cNvPr id="46084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C51ECC-86A3-4073-ADEB-F5E3C216F85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458788"/>
            <a:ext cx="4648200" cy="3486150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4198939"/>
            <a:ext cx="6400800" cy="4670425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0963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0964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CEDE57-F8FE-4B43-B511-2E9F76624F74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457200"/>
            <a:ext cx="4621213" cy="3465513"/>
          </a:xfrm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4208464"/>
            <a:ext cx="6400800" cy="4670425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458788"/>
            <a:ext cx="4648200" cy="348615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4198939"/>
            <a:ext cx="6400800" cy="4630737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9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12" Type="http://schemas.openxmlformats.org/officeDocument/2006/relationships/notesSlide" Target="../notesSlides/notesSlide13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slideLayout" Target="../slideLayouts/slideLayout10.xml"/><Relationship Id="rId5" Type="http://schemas.openxmlformats.org/officeDocument/2006/relationships/tags" Target="../tags/tag37.xml"/><Relationship Id="rId10" Type="http://schemas.openxmlformats.org/officeDocument/2006/relationships/tags" Target="../tags/tag42.xml"/><Relationship Id="rId4" Type="http://schemas.openxmlformats.org/officeDocument/2006/relationships/tags" Target="../tags/tag36.xml"/><Relationship Id="rId9" Type="http://schemas.openxmlformats.org/officeDocument/2006/relationships/tags" Target="../tags/tag4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11.pn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81200" y="762000"/>
            <a:ext cx="6789824" cy="2994025"/>
          </a:xfrm>
        </p:spPr>
        <p:txBody>
          <a:bodyPr>
            <a:normAutofit/>
          </a:bodyPr>
          <a:lstStyle/>
          <a:p>
            <a:pPr marL="4572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We’ve Received a Public Information Request on a </a:t>
            </a:r>
            <a:r>
              <a:rPr lang="en-US" dirty="0" smtClean="0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Government Employee </a:t>
            </a:r>
            <a:r>
              <a:rPr lang="en-US" dirty="0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– Now What?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514600" y="4038600"/>
            <a:ext cx="6220328" cy="22098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>
                <a:effectLst>
                  <a:reflection blurRad="6350" endPos="0" dir="5400000" sy="-100000" algn="bl" rotWithShape="0"/>
                </a:effectLst>
              </a:rPr>
              <a:t>Olson &amp; Olson </a:t>
            </a:r>
            <a:endParaRPr lang="en-US" sz="2400" dirty="0" smtClean="0">
              <a:effectLst>
                <a:reflection blurRad="6350" endPos="0" dir="5400000" sy="-100000" algn="bl" rotWithShape="0"/>
              </a:effectLst>
            </a:endParaRPr>
          </a:p>
          <a:p>
            <a:r>
              <a:rPr lang="en-US" sz="2400" dirty="0" smtClean="0">
                <a:effectLst>
                  <a:reflection blurRad="6350" endPos="0" dir="5400000" sy="-100000" algn="bl" rotWithShape="0"/>
                </a:effectLst>
              </a:rPr>
              <a:t>15th </a:t>
            </a:r>
            <a:r>
              <a:rPr lang="en-US" sz="2400" dirty="0">
                <a:effectLst>
                  <a:reflection blurRad="6350" endPos="0" dir="5400000" sy="-100000" algn="bl" rotWithShape="0"/>
                </a:effectLst>
              </a:rPr>
              <a:t>Annual Local Government Seminar</a:t>
            </a:r>
            <a:br>
              <a:rPr lang="en-US" sz="2400" dirty="0">
                <a:effectLst>
                  <a:reflection blurRad="6350" endPos="0" dir="5400000" sy="-100000" algn="bl" rotWithShape="0"/>
                </a:effectLst>
              </a:rPr>
            </a:br>
            <a:r>
              <a:rPr lang="en-US" sz="2400" dirty="0">
                <a:effectLst>
                  <a:reflection blurRad="6350" endPos="0" dir="5400000" sy="-100000" algn="bl" rotWithShape="0"/>
                </a:effectLst>
              </a:rPr>
              <a:t>Crystal Dozier, City Secretary, City of Hunters Creek </a:t>
            </a:r>
            <a:br>
              <a:rPr lang="en-US" sz="2400" dirty="0">
                <a:effectLst>
                  <a:reflection blurRad="6350" endPos="0" dir="5400000" sy="-100000" algn="bl" rotWithShape="0"/>
                </a:effectLst>
              </a:rPr>
            </a:br>
            <a:r>
              <a:rPr lang="en-US" sz="2400" dirty="0">
                <a:effectLst>
                  <a:reflection blurRad="6350" endPos="0" dir="5400000" sy="-100000" algn="bl" rotWithShape="0"/>
                </a:effectLst>
              </a:rPr>
              <a:t>Doris Speer, City Secretary, City of Tomball</a:t>
            </a:r>
            <a:br>
              <a:rPr lang="en-US" sz="2400" dirty="0">
                <a:effectLst>
                  <a:reflection blurRad="6350" endPos="0" dir="5400000" sy="-100000" algn="bl" rotWithShape="0"/>
                </a:effectLst>
              </a:rPr>
            </a:br>
            <a:r>
              <a:rPr lang="en-US" sz="2400" dirty="0"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en-US" sz="2400" dirty="0">
                <a:effectLst>
                  <a:reflection blurRad="6350" endPos="0" dir="5400000" sy="-100000" algn="bl" rotWithShape="0"/>
                </a:effectLst>
              </a:rPr>
            </a:br>
            <a:r>
              <a:rPr lang="en-US" sz="2400" dirty="0"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en-US" sz="2400" dirty="0">
                <a:effectLst>
                  <a:reflection blurRad="6350" endPos="0" dir="5400000" sy="-100000" algn="bl" rotWithShape="0"/>
                </a:effectLst>
              </a:rPr>
            </a:br>
            <a:r>
              <a:rPr lang="en-US" sz="2400" dirty="0">
                <a:effectLst>
                  <a:reflection blurRad="6350" endPos="0" dir="5400000" sy="-100000" algn="bl" rotWithShape="0"/>
                </a:effectLst>
              </a:rPr>
              <a:t>January 31, 2019</a:t>
            </a:r>
            <a:endParaRPr lang="en-US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14377"/>
            <a:ext cx="8077200" cy="94956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Public Information Requests – HR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019355"/>
            <a:ext cx="80772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/>
              <a:t>Exceptions:</a:t>
            </a:r>
            <a:endParaRPr lang="en-US" sz="2800" i="1" dirty="0"/>
          </a:p>
          <a:p>
            <a:pPr>
              <a:buFont typeface="Arial" charset="0"/>
              <a:buChar char="•"/>
            </a:pPr>
            <a:r>
              <a:rPr lang="en-US" sz="2800" dirty="0" smtClean="0"/>
              <a:t>current service member’s military personnel information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public employee's personal information held by governmental body in its capacity as employer motor </a:t>
            </a:r>
            <a:r>
              <a:rPr lang="en-US" sz="2800" dirty="0"/>
              <a:t>vehicle records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account </a:t>
            </a:r>
            <a:r>
              <a:rPr lang="en-US" sz="2800" dirty="0"/>
              <a:t>and access device </a:t>
            </a:r>
            <a:r>
              <a:rPr lang="en-US" sz="2800" dirty="0" smtClean="0"/>
              <a:t>numbers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family </a:t>
            </a:r>
            <a:r>
              <a:rPr lang="en-US" sz="2800" dirty="0"/>
              <a:t>violence shelter center, victims of trafficking shelter center, or sexual assault </a:t>
            </a:r>
            <a:r>
              <a:rPr lang="en-US" sz="2800" dirty="0" smtClean="0"/>
              <a:t>program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public employee's personal information held by governmental body in non-employment capacity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20883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Public Information Requests - HR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219201"/>
            <a:ext cx="80772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5612" y="1499332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Remember!</a:t>
            </a:r>
          </a:p>
          <a:p>
            <a:endParaRPr lang="en-US" sz="2400" dirty="0"/>
          </a:p>
          <a:p>
            <a:r>
              <a:rPr lang="en-US" sz="2400" dirty="0" smtClean="0"/>
              <a:t>The PIR officer/city secretary needs to </a:t>
            </a:r>
            <a:r>
              <a:rPr lang="en-US" sz="2400" dirty="0" smtClean="0">
                <a:solidFill>
                  <a:srgbClr val="C00000"/>
                </a:solidFill>
              </a:rPr>
              <a:t>RUN</a:t>
            </a:r>
            <a:r>
              <a:rPr lang="en-US" sz="2400" dirty="0" smtClean="0"/>
              <a:t>, not </a:t>
            </a:r>
            <a:r>
              <a:rPr lang="en-US" sz="2400" dirty="0"/>
              <a:t>walk, to </a:t>
            </a:r>
            <a:r>
              <a:rPr lang="en-US" sz="2400" dirty="0" smtClean="0"/>
              <a:t>the </a:t>
            </a:r>
            <a:r>
              <a:rPr lang="en-US" sz="2400" dirty="0"/>
              <a:t>city attorney’s office if you have documents the City may not want to disclose.  The CA will determine if the information is releasable.  If it isn’t, the CA (or </a:t>
            </a:r>
            <a:r>
              <a:rPr lang="en-US" sz="2400" dirty="0" smtClean="0"/>
              <a:t>the PIR officer/city secretary) </a:t>
            </a:r>
            <a:r>
              <a:rPr lang="en-US" sz="2400" dirty="0"/>
              <a:t>must write to the AG for a ruling in a timely manner – </a:t>
            </a:r>
            <a:r>
              <a:rPr lang="en-US" sz="2400" b="1" dirty="0">
                <a:solidFill>
                  <a:srgbClr val="C00000"/>
                </a:solidFill>
              </a:rPr>
              <a:t>10 business days.  </a:t>
            </a:r>
          </a:p>
          <a:p>
            <a:endParaRPr lang="en-US" sz="2400" dirty="0"/>
          </a:p>
          <a:p>
            <a:r>
              <a:rPr lang="en-US" sz="2400" dirty="0"/>
              <a:t>Time is </a:t>
            </a:r>
            <a:r>
              <a:rPr lang="en-US" sz="2400" dirty="0" smtClean="0"/>
              <a:t>ticking! </a:t>
            </a:r>
            <a:endParaRPr lang="en-US" sz="2400" dirty="0"/>
          </a:p>
        </p:txBody>
      </p:sp>
      <p:pic>
        <p:nvPicPr>
          <p:cNvPr id="1026" name="Picture 2" descr="C:\Users\Doris\AppData\Local\Microsoft\Windows\Temporary Internet Files\Content.IE5\D9FEV9RE\stick_figure_run_clock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170559"/>
            <a:ext cx="2240280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200106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1062975"/>
            <a:ext cx="4343400" cy="9144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Penalties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17740" y="2438400"/>
            <a:ext cx="845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Failure to provide requested information or destruction, removal or alteration of public information can result in:</a:t>
            </a:r>
          </a:p>
          <a:p>
            <a:endParaRPr lang="en-US" sz="2400" b="1" dirty="0"/>
          </a:p>
          <a:p>
            <a:pPr marL="571500" indent="-571500">
              <a:buFont typeface="Arial" charset="0"/>
              <a:buChar char="•"/>
            </a:pPr>
            <a:r>
              <a:rPr lang="en-US" sz="2400" b="1" dirty="0"/>
              <a:t>civil penalties (writs of mandamus, declaratory judgments or injunctive relief), </a:t>
            </a:r>
          </a:p>
          <a:p>
            <a:pPr marL="571500" indent="-571500">
              <a:buFont typeface="Arial" charset="0"/>
              <a:buChar char="•"/>
            </a:pPr>
            <a:r>
              <a:rPr lang="en-US" sz="2400" b="1" dirty="0"/>
              <a:t>formal complaints/legal action, and/or </a:t>
            </a:r>
          </a:p>
          <a:p>
            <a:pPr marL="571500" indent="-571500">
              <a:buFont typeface="Arial" charset="0"/>
              <a:buChar char="•"/>
            </a:pPr>
            <a:r>
              <a:rPr lang="en-US" sz="2400" b="1" dirty="0"/>
              <a:t>criminal penalties, including </a:t>
            </a:r>
            <a:r>
              <a:rPr lang="en-US" sz="2400" b="1" dirty="0">
                <a:solidFill>
                  <a:srgbClr val="FF0000"/>
                </a:solidFill>
              </a:rPr>
              <a:t>fines</a:t>
            </a:r>
            <a:r>
              <a:rPr lang="en-US" sz="2400" b="1" dirty="0"/>
              <a:t> and/or </a:t>
            </a:r>
            <a:r>
              <a:rPr lang="en-US" sz="2400" b="1" dirty="0">
                <a:solidFill>
                  <a:srgbClr val="FF0000"/>
                </a:solidFill>
              </a:rPr>
              <a:t>county jail time</a:t>
            </a:r>
            <a:r>
              <a:rPr lang="en-US" sz="2400" b="1" dirty="0"/>
              <a:t>, against the governmental body and the individual employee </a:t>
            </a:r>
          </a:p>
          <a:p>
            <a:endParaRPr lang="en-US" sz="2400" b="1" dirty="0"/>
          </a:p>
          <a:p>
            <a:r>
              <a:rPr lang="en-US" sz="2400" b="1" dirty="0"/>
              <a:t>filed by the requestor, the county or district attorney, or the Attorney General – and constitutes official misconduct.</a:t>
            </a:r>
          </a:p>
        </p:txBody>
      </p:sp>
      <p:pic>
        <p:nvPicPr>
          <p:cNvPr id="3076" name="Picture 4" descr="C:\Users\Doris\AppData\Local\Microsoft\Windows\Temporary Internet Files\Content.IE5\WTYSJ7WT\money_prisoner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648" y="242552"/>
            <a:ext cx="1181100" cy="218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Line 2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249363" y="5799138"/>
            <a:ext cx="72088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27715" name="Line 3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 flipV="1">
            <a:off x="1242990" y="1898319"/>
            <a:ext cx="15875" cy="3916363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2532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47800" y="5862638"/>
            <a:ext cx="6781800" cy="36933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ctr"/>
            <a:r>
              <a:rPr lang="en-US" dirty="0" smtClean="0"/>
              <a:t>Successful Completion of Response to PIR</a:t>
            </a:r>
            <a:endParaRPr lang="en-US" dirty="0">
              <a:effectLst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rot="-5400000">
            <a:off x="-908003" y="3759802"/>
            <a:ext cx="3709340" cy="36933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ctr"/>
            <a:r>
              <a:rPr lang="en-US" dirty="0" smtClean="0">
                <a:effectLst/>
              </a:rPr>
              <a:t>Public Information Request Received</a:t>
            </a:r>
            <a:endParaRPr lang="en-US" dirty="0">
              <a:effectLst/>
            </a:endParaRPr>
          </a:p>
        </p:txBody>
      </p:sp>
      <p:sp>
        <p:nvSpPr>
          <p:cNvPr id="627722" name="AutoShape 10"/>
          <p:cNvSpPr>
            <a:spLocks noChangeArrowheads="1"/>
          </p:cNvSpPr>
          <p:nvPr>
            <p:custDataLst>
              <p:tags r:id="rId6"/>
            </p:custDataLst>
          </p:nvPr>
        </p:nvSpPr>
        <p:spPr bwMode="invGray">
          <a:xfrm>
            <a:off x="1447800" y="4388418"/>
            <a:ext cx="1753651" cy="1222157"/>
          </a:xfrm>
          <a:prstGeom prst="round2Diag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20" rIns="45720" anchor="ctr">
            <a:noAutofit/>
          </a:bodyPr>
          <a:lstStyle/>
          <a:p>
            <a:pPr algn="ctr">
              <a:defRPr/>
            </a:pPr>
            <a:r>
              <a:rPr lang="en-US" sz="2000" dirty="0" smtClean="0">
                <a:latin typeface="Segoe Semibold" pitchFamily="34" charset="0"/>
              </a:rPr>
              <a:t>PIR Officer or</a:t>
            </a:r>
          </a:p>
          <a:p>
            <a:pPr algn="ctr">
              <a:defRPr/>
            </a:pPr>
            <a:r>
              <a:rPr lang="en-US" sz="2000" dirty="0" smtClean="0">
                <a:latin typeface="Segoe Semibold" pitchFamily="34" charset="0"/>
              </a:rPr>
              <a:t>City Secretary</a:t>
            </a:r>
            <a:endParaRPr lang="en-US" sz="2000" dirty="0"/>
          </a:p>
        </p:txBody>
      </p:sp>
      <p:sp>
        <p:nvSpPr>
          <p:cNvPr id="627725" name="AutoShape 13"/>
          <p:cNvSpPr>
            <a:spLocks noChangeArrowheads="1"/>
          </p:cNvSpPr>
          <p:nvPr>
            <p:custDataLst>
              <p:tags r:id="rId7"/>
            </p:custDataLst>
          </p:nvPr>
        </p:nvSpPr>
        <p:spPr bwMode="invGray">
          <a:xfrm>
            <a:off x="6358977" y="1286357"/>
            <a:ext cx="1743878" cy="1606881"/>
          </a:xfrm>
          <a:prstGeom prst="round2Diag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20" rIns="45720" anchor="ctr">
            <a:noAutofit/>
          </a:bodyPr>
          <a:lstStyle/>
          <a:p>
            <a:pPr algn="ctr">
              <a:defRPr/>
            </a:pPr>
            <a:r>
              <a:rPr lang="en-US" sz="2000" dirty="0" smtClean="0">
                <a:latin typeface="Segoe Semibold" pitchFamily="34" charset="0"/>
              </a:rPr>
              <a:t>City Attorney or PIR/CS</a:t>
            </a:r>
          </a:p>
          <a:p>
            <a:pPr algn="ctr">
              <a:defRPr/>
            </a:pPr>
            <a:r>
              <a:rPr lang="en-US" sz="2000" dirty="0" smtClean="0">
                <a:latin typeface="Segoe Semibold" pitchFamily="34" charset="0"/>
              </a:rPr>
              <a:t>Handles for Response</a:t>
            </a:r>
            <a:endParaRPr lang="en-US" sz="2000" dirty="0"/>
          </a:p>
        </p:txBody>
      </p:sp>
      <p:sp>
        <p:nvSpPr>
          <p:cNvPr id="627728" name="Rectangle 16"/>
          <p:cNvSpPr>
            <a:spLocks noGrp="1" noChangeArrowheads="1"/>
          </p:cNvSpPr>
          <p:nvPr>
            <p:ph type="title"/>
            <p:custDataLst>
              <p:tags r:id="rId8"/>
            </p:custDataLst>
          </p:nvPr>
        </p:nvSpPr>
        <p:spPr>
          <a:xfrm>
            <a:off x="841248" y="301752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CC"/>
                </a:solidFill>
              </a:rPr>
              <a:t>Help Us (and O&amp;O) to Help You!</a:t>
            </a:r>
          </a:p>
        </p:txBody>
      </p:sp>
      <p:sp>
        <p:nvSpPr>
          <p:cNvPr id="17" name="AutoShape 10"/>
          <p:cNvSpPr>
            <a:spLocks noChangeArrowheads="1"/>
          </p:cNvSpPr>
          <p:nvPr>
            <p:custDataLst>
              <p:tags r:id="rId9"/>
            </p:custDataLst>
          </p:nvPr>
        </p:nvSpPr>
        <p:spPr bwMode="invGray">
          <a:xfrm>
            <a:off x="3961874" y="3168150"/>
            <a:ext cx="1753651" cy="1222157"/>
          </a:xfrm>
          <a:prstGeom prst="round2Diag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20" rIns="45720" anchor="ctr">
            <a:noAutofit/>
          </a:bodyPr>
          <a:lstStyle/>
          <a:p>
            <a:pPr algn="ctr">
              <a:defRPr/>
            </a:pPr>
            <a:r>
              <a:rPr lang="en-US" sz="2000" dirty="0" smtClean="0">
                <a:latin typeface="Segoe Semibold" pitchFamily="34" charset="0"/>
              </a:rPr>
              <a:t>Dept. Liaison</a:t>
            </a:r>
          </a:p>
          <a:p>
            <a:pPr algn="ctr">
              <a:defRPr/>
            </a:pPr>
            <a:r>
              <a:rPr lang="en-US" sz="2000" dirty="0" smtClean="0">
                <a:latin typeface="Segoe Semibold" pitchFamily="34" charset="0"/>
              </a:rPr>
              <a:t>Provides</a:t>
            </a:r>
          </a:p>
          <a:p>
            <a:pPr algn="ctr">
              <a:defRPr/>
            </a:pPr>
            <a:r>
              <a:rPr lang="en-US" sz="2000" dirty="0" smtClean="0">
                <a:latin typeface="Segoe Semibold" pitchFamily="34" charset="0"/>
              </a:rPr>
              <a:t>Records</a:t>
            </a:r>
            <a:endParaRPr lang="en-US" sz="2000" dirty="0"/>
          </a:p>
        </p:txBody>
      </p:sp>
      <p:sp>
        <p:nvSpPr>
          <p:cNvPr id="11" name="Freeform 15"/>
          <p:cNvSpPr>
            <a:spLocks/>
          </p:cNvSpPr>
          <p:nvPr>
            <p:custDataLst>
              <p:tags r:id="rId10"/>
            </p:custDataLst>
          </p:nvPr>
        </p:nvSpPr>
        <p:spPr bwMode="auto">
          <a:xfrm rot="21240482">
            <a:off x="2519412" y="1676400"/>
            <a:ext cx="3728988" cy="2313711"/>
          </a:xfrm>
          <a:custGeom>
            <a:avLst/>
            <a:gdLst/>
            <a:ahLst/>
            <a:cxnLst>
              <a:cxn ang="0">
                <a:pos x="0" y="1390"/>
              </a:cxn>
              <a:cxn ang="0">
                <a:pos x="1529" y="158"/>
              </a:cxn>
              <a:cxn ang="0">
                <a:pos x="1529" y="0"/>
              </a:cxn>
              <a:cxn ang="0">
                <a:pos x="2030" y="360"/>
              </a:cxn>
              <a:cxn ang="0">
                <a:pos x="1523" y="714"/>
              </a:cxn>
              <a:cxn ang="0">
                <a:pos x="1520" y="543"/>
              </a:cxn>
              <a:cxn ang="0">
                <a:pos x="0" y="1390"/>
              </a:cxn>
            </a:cxnLst>
            <a:rect l="0" t="0" r="r" b="b"/>
            <a:pathLst>
              <a:path w="2030" h="1390">
                <a:moveTo>
                  <a:pt x="0" y="1390"/>
                </a:moveTo>
                <a:cubicBezTo>
                  <a:pt x="131" y="796"/>
                  <a:pt x="676" y="220"/>
                  <a:pt x="1529" y="158"/>
                </a:cubicBezTo>
                <a:lnTo>
                  <a:pt x="1529" y="0"/>
                </a:lnTo>
                <a:lnTo>
                  <a:pt x="2030" y="360"/>
                </a:lnTo>
                <a:lnTo>
                  <a:pt x="1523" y="714"/>
                </a:lnTo>
                <a:lnTo>
                  <a:pt x="1520" y="543"/>
                </a:lnTo>
                <a:cubicBezTo>
                  <a:pt x="803" y="447"/>
                  <a:pt x="109" y="1123"/>
                  <a:pt x="0" y="1390"/>
                </a:cubicBezTo>
                <a:close/>
              </a:path>
            </a:pathLst>
          </a:custGeom>
          <a:gradFill rotWithShape="1">
            <a:gsLst>
              <a:gs pos="0">
                <a:schemeClr val="accent5"/>
              </a:gs>
              <a:gs pos="100000">
                <a:schemeClr val="accent4"/>
              </a:gs>
            </a:gsLst>
            <a:lin ang="18900000" scaled="1"/>
          </a:gradFill>
          <a:ln w="317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CC"/>
                </a:solidFill>
              </a:rPr>
              <a:t>We are dedicated to helping YOU!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62000" y="1371600"/>
            <a:ext cx="6172200" cy="548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Your PIR Officer/City Secretary is dedicated to helping you</a:t>
            </a:r>
          </a:p>
          <a:p>
            <a:pPr>
              <a:defRPr/>
            </a:pPr>
            <a:r>
              <a:rPr lang="en-US" sz="2800" dirty="0" smtClean="0"/>
              <a:t>City Secretaries receive continuous training in the Texas Public Information Act;</a:t>
            </a:r>
          </a:p>
          <a:p>
            <a:pPr>
              <a:defRPr/>
            </a:pPr>
            <a:r>
              <a:rPr lang="en-US" sz="2800" dirty="0" smtClean="0"/>
              <a:t>We offer </a:t>
            </a:r>
            <a:r>
              <a:rPr lang="en-US" sz="2800" dirty="0"/>
              <a:t>training </a:t>
            </a:r>
            <a:r>
              <a:rPr lang="en-US" sz="2800" dirty="0" smtClean="0"/>
              <a:t>for anyone who desires to attend our </a:t>
            </a:r>
            <a:r>
              <a:rPr lang="en-US" sz="2800" dirty="0"/>
              <a:t>Annual PIA </a:t>
            </a:r>
            <a:r>
              <a:rPr lang="en-US" sz="2800" dirty="0" smtClean="0"/>
              <a:t>Seminar at Stafford;  and</a:t>
            </a:r>
            <a:endParaRPr lang="en-US" sz="2800" dirty="0"/>
          </a:p>
          <a:p>
            <a:pPr>
              <a:defRPr/>
            </a:pPr>
            <a:r>
              <a:rPr lang="en-US" sz="2800" dirty="0" smtClean="0"/>
              <a:t>Olson &amp; Olson provides training for its partners and clients through opportunities like today’s Seminar.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609" y="1219200"/>
            <a:ext cx="2286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05000" y="1904999"/>
            <a:ext cx="7010400" cy="2819401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en-US" dirty="0" smtClean="0"/>
              <a:t>TOGETHER, we are CHAMPIONS!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Questions?</a:t>
            </a:r>
          </a:p>
        </p:txBody>
      </p:sp>
      <p:pic>
        <p:nvPicPr>
          <p:cNvPr id="4101" name="Picture 5" descr="C:\Users\Doris\AppData\Local\Microsoft\Windows\Temporary Internet Files\Content.IE5\3IJ663VI\la-meta[1]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05200"/>
            <a:ext cx="2979659" cy="297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Types of Public Information Requests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Police Reports re Accidents, Arrests</a:t>
            </a:r>
          </a:p>
          <a:p>
            <a:r>
              <a:rPr lang="en-US" dirty="0" smtClean="0"/>
              <a:t>Court Information re Tickets, Defensive Driving</a:t>
            </a:r>
          </a:p>
          <a:p>
            <a:r>
              <a:rPr lang="en-US" dirty="0" smtClean="0"/>
              <a:t>Fire Incident Reports</a:t>
            </a:r>
          </a:p>
          <a:p>
            <a:r>
              <a:rPr lang="en-US" dirty="0" smtClean="0"/>
              <a:t>Public Works – Construction Permits, Specific Address Information</a:t>
            </a:r>
            <a:endParaRPr lang="en-US" dirty="0"/>
          </a:p>
          <a:p>
            <a:r>
              <a:rPr lang="en-US" dirty="0" smtClean="0"/>
              <a:t>Human Resources – Personnel Files</a:t>
            </a:r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Public Information Requests - HR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80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PIRs for employee information can be tricky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While</a:t>
            </a:r>
            <a:r>
              <a:rPr lang="en-US" dirty="0" smtClean="0">
                <a:solidFill>
                  <a:srgbClr val="C00000"/>
                </a:solidFill>
              </a:rPr>
              <a:t> MOST </a:t>
            </a:r>
            <a:r>
              <a:rPr lang="en-US" dirty="0"/>
              <a:t>of the information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subject to disclosure</a:t>
            </a:r>
          </a:p>
          <a:p>
            <a:pPr marL="0" indent="0" algn="r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C00000"/>
                </a:solidFill>
              </a:rPr>
              <a:t>SOME</a:t>
            </a:r>
            <a:r>
              <a:rPr lang="en-US" dirty="0" smtClean="0"/>
              <a:t> </a:t>
            </a:r>
            <a:r>
              <a:rPr lang="en-US" dirty="0"/>
              <a:t>of the information </a:t>
            </a:r>
            <a:r>
              <a:rPr lang="en-US" dirty="0" smtClean="0"/>
              <a:t>is  </a:t>
            </a:r>
          </a:p>
          <a:p>
            <a:pPr marL="0" indent="0" algn="r">
              <a:buNone/>
            </a:pPr>
            <a:r>
              <a:rPr lang="en-US" dirty="0" smtClean="0"/>
              <a:t>confidential </a:t>
            </a:r>
            <a:r>
              <a:rPr lang="en-US" dirty="0"/>
              <a:t>by </a:t>
            </a:r>
            <a:r>
              <a:rPr lang="en-US" dirty="0" smtClean="0"/>
              <a:t>law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25029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Public Information Requests - HR</a:t>
            </a:r>
            <a:endParaRPr lang="en-US" dirty="0">
              <a:solidFill>
                <a:srgbClr val="0000CC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32629"/>
            <a:ext cx="8305800" cy="272403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  <a:softEdge rad="3175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26462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Doris\AppData\Local\Microsoft\Windows\Temporary Internet Files\Content.IE5\WTYSJ7WT\we-need-your-help-please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745" y="3505200"/>
            <a:ext cx="2849525" cy="332444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extLst/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Public Information Requests - HR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5383746" cy="4042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ity </a:t>
            </a:r>
            <a:r>
              <a:rPr lang="en-US" dirty="0"/>
              <a:t>secretary </a:t>
            </a:r>
            <a:r>
              <a:rPr lang="en-US" dirty="0" smtClean="0"/>
              <a:t>sends PIR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departments/individuals</a:t>
            </a:r>
          </a:p>
          <a:p>
            <a:pPr marL="0" indent="0">
              <a:buNone/>
            </a:pPr>
            <a:r>
              <a:rPr lang="en-US" i="1" dirty="0" smtClean="0"/>
              <a:t>(2-3 days later)</a:t>
            </a:r>
          </a:p>
          <a:p>
            <a:pPr marL="0" indent="0">
              <a:buNone/>
            </a:pPr>
            <a:r>
              <a:rPr lang="en-US" dirty="0" smtClean="0"/>
              <a:t>Department/individuals sends information </a:t>
            </a:r>
            <a:r>
              <a:rPr lang="en-US" dirty="0" smtClean="0">
                <a:sym typeface="Wingdings" panose="05000000000000000000" pitchFamily="2" charset="2"/>
              </a:rPr>
              <a:t> city secretary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6235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Public Information Requests - HR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2954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Some </a:t>
            </a:r>
            <a:r>
              <a:rPr lang="en-US" sz="2400" dirty="0"/>
              <a:t>material may contain information that could be exempted from disclosure under TPIA.</a:t>
            </a:r>
          </a:p>
          <a:p>
            <a:pPr marL="0" indent="0">
              <a:buNone/>
            </a:pPr>
            <a:r>
              <a:rPr lang="en-US" sz="1400" dirty="0" smtClean="0"/>
              <a:t>  </a:t>
            </a:r>
          </a:p>
          <a:p>
            <a:pPr marL="0" indent="0">
              <a:buNone/>
            </a:pPr>
            <a:r>
              <a:rPr lang="en-US" sz="2400" dirty="0" smtClean="0"/>
              <a:t>The city secretary can/will advise the requestor that TPIA allows certain redactions.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2977116" cy="297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40925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Public Information Requests - HR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371600"/>
            <a:ext cx="8077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Your job:</a:t>
            </a:r>
            <a:endParaRPr lang="en-US" i="1" dirty="0"/>
          </a:p>
          <a:p>
            <a:pPr marL="0" indent="0">
              <a:buNone/>
            </a:pPr>
            <a:r>
              <a:rPr lang="en-US" dirty="0" smtClean="0"/>
              <a:t>-provide a copy of the records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-file size </a:t>
            </a:r>
            <a:r>
              <a:rPr lang="en-US" dirty="0"/>
              <a:t>should be </a:t>
            </a:r>
            <a:r>
              <a:rPr lang="en-US" dirty="0" smtClean="0"/>
              <a:t>relative to length of 	employment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Our </a:t>
            </a:r>
            <a:r>
              <a:rPr lang="en-US" i="1" dirty="0"/>
              <a:t>job: 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- make reviews and redactions 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/>
              <a:t>m</a:t>
            </a:r>
            <a:r>
              <a:rPr lang="en-US" dirty="0" smtClean="0"/>
              <a:t>ake requests to the AG when necessary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12894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Public Information Requests - HR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371600"/>
            <a:ext cx="8077200" cy="5257800"/>
          </a:xfrm>
        </p:spPr>
        <p:txBody>
          <a:bodyPr>
            <a:normAutofit lnSpcReduction="10000"/>
          </a:bodyPr>
          <a:lstStyle/>
          <a:p>
            <a:r>
              <a:rPr lang="en-US" sz="3100" dirty="0" smtClean="0"/>
              <a:t>You do not have to </a:t>
            </a:r>
            <a:r>
              <a:rPr lang="en-US" sz="3100" dirty="0"/>
              <a:t>calculate statistics</a:t>
            </a:r>
            <a:r>
              <a:rPr lang="en-US" sz="3100" dirty="0" smtClean="0"/>
              <a:t>, </a:t>
            </a:r>
            <a:r>
              <a:rPr lang="en-US" sz="3100" dirty="0"/>
              <a:t>perform legal research, or </a:t>
            </a:r>
            <a:r>
              <a:rPr lang="en-US" sz="3100" dirty="0" smtClean="0"/>
              <a:t>prepare </a:t>
            </a:r>
            <a:r>
              <a:rPr lang="en-US" sz="3100" dirty="0"/>
              <a:t>answers to </a:t>
            </a:r>
            <a:r>
              <a:rPr lang="en-US" sz="3100" dirty="0" smtClean="0"/>
              <a:t>questions</a:t>
            </a:r>
            <a:endParaRPr lang="en-US" sz="3100" dirty="0"/>
          </a:p>
          <a:p>
            <a:endParaRPr lang="en-US" sz="3100" dirty="0" smtClean="0"/>
          </a:p>
          <a:p>
            <a:r>
              <a:rPr lang="en-US" sz="3100" dirty="0" smtClean="0"/>
              <a:t>reports through your system (Excel, Adobe pdf, etc., with a minimum of manipulation), are acceptable</a:t>
            </a:r>
            <a:endParaRPr lang="en-US" sz="3100" dirty="0"/>
          </a:p>
          <a:p>
            <a:pPr marL="0" indent="0">
              <a:buNone/>
            </a:pPr>
            <a:endParaRPr lang="en-US" sz="3800" dirty="0"/>
          </a:p>
          <a:p>
            <a:pPr marL="0" indent="0" algn="r">
              <a:buNone/>
            </a:pPr>
            <a:r>
              <a:rPr lang="en-US" dirty="0" smtClean="0"/>
              <a:t>If the information is embarrassing</a:t>
            </a:r>
          </a:p>
          <a:p>
            <a:pPr marL="0" indent="0" algn="r">
              <a:buNone/>
            </a:pPr>
            <a:r>
              <a:rPr lang="en-US" dirty="0" smtClean="0"/>
              <a:t> or an invasion of privacy we will</a:t>
            </a:r>
          </a:p>
          <a:p>
            <a:pPr marL="0" indent="0" algn="r">
              <a:buNone/>
            </a:pPr>
            <a:r>
              <a:rPr lang="en-US" dirty="0" smtClean="0"/>
              <a:t> request a special ruling from the AG.</a:t>
            </a:r>
            <a:endParaRPr lang="en-US" dirty="0"/>
          </a:p>
        </p:txBody>
      </p:sp>
      <p:sp>
        <p:nvSpPr>
          <p:cNvPr id="3" name="5-Point Star 2"/>
          <p:cNvSpPr/>
          <p:nvPr/>
        </p:nvSpPr>
        <p:spPr>
          <a:xfrm>
            <a:off x="1752600" y="4800600"/>
            <a:ext cx="1066800" cy="990600"/>
          </a:xfrm>
          <a:prstGeom prst="star5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780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Public Information Requests - HR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295400" y="1447801"/>
            <a:ext cx="6705600" cy="49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T</a:t>
            </a:r>
            <a:r>
              <a:rPr lang="en-US" sz="4000" dirty="0" smtClean="0"/>
              <a:t>he </a:t>
            </a:r>
            <a:r>
              <a:rPr lang="en-US" sz="4000" dirty="0"/>
              <a:t>information must be released </a:t>
            </a:r>
            <a:r>
              <a:rPr lang="en-US" sz="4000" dirty="0" smtClean="0"/>
              <a:t>within </a:t>
            </a:r>
            <a:r>
              <a:rPr lang="en-US" sz="4000" dirty="0">
                <a:solidFill>
                  <a:srgbClr val="FF0000"/>
                </a:solidFill>
              </a:rPr>
              <a:t>10 </a:t>
            </a:r>
            <a:r>
              <a:rPr lang="en-US" sz="4000" dirty="0"/>
              <a:t>business days, </a:t>
            </a:r>
            <a:r>
              <a:rPr lang="en-US" sz="4000" i="1" dirty="0" smtClean="0"/>
              <a:t>or</a:t>
            </a:r>
            <a:r>
              <a:rPr lang="en-US" sz="4000" dirty="0" smtClean="0"/>
              <a:t> </a:t>
            </a:r>
            <a:r>
              <a:rPr lang="en-US" sz="4000" dirty="0"/>
              <a:t>some type of response must be made to the </a:t>
            </a:r>
            <a:r>
              <a:rPr lang="en-US" sz="4000" dirty="0" smtClean="0"/>
              <a:t>requestor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66787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wNinuYvMzfZ5U1vBqhNh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97Sh4Wf3q9VkhYZEnvoz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7YHL0AN4yxWP6rbpeJii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QIQoYhKAdhY0TAjVFgl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nsRxtYgFhsQbQR2acPMN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x8rhPVNC2ZkJsgYQvjtV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O3IgLtryNrFUJ6b9lRE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NleKja73hohXWjuz775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bIsX2HQuOqjOBqXA0jcY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Q6pMcljtk1MJ0De6E19B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OKFAmQ6LnTdkKqqzhwoax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uPQogmzKvTp1YV9ymQ2Z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8Cm1higbyIl35Abad2Rjv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648</Words>
  <Application>Microsoft Office PowerPoint</Application>
  <PresentationFormat>On-screen Show (4:3)</PresentationFormat>
  <Paragraphs>112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Training</vt:lpstr>
      <vt:lpstr>We’ve Received a Public Information Request on a Government Employee – Now What?</vt:lpstr>
      <vt:lpstr>Types of Public Information Requests</vt:lpstr>
      <vt:lpstr>Public Information Requests - HR</vt:lpstr>
      <vt:lpstr>Public Information Requests - HR</vt:lpstr>
      <vt:lpstr>Public Information Requests - HR</vt:lpstr>
      <vt:lpstr>Public Information Requests - HR</vt:lpstr>
      <vt:lpstr>Public Information Requests - HR</vt:lpstr>
      <vt:lpstr>Public Information Requests - HR</vt:lpstr>
      <vt:lpstr>Public Information Requests - HR</vt:lpstr>
      <vt:lpstr>Public Information Requests – HR</vt:lpstr>
      <vt:lpstr>Public Information Requests - HR</vt:lpstr>
      <vt:lpstr>Penalties</vt:lpstr>
      <vt:lpstr>Help Us (and O&amp;O) to Help You!</vt:lpstr>
      <vt:lpstr>We are dedicated to helping YOU!</vt:lpstr>
      <vt:lpstr>TOGETHER, we are CHAMPIONS!  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2019-01-02T13:34:43Z</dcterms:created>
  <dcterms:modified xsi:type="dcterms:W3CDTF">2019-01-14T23:32:18Z</dcterms:modified>
</cp:coreProperties>
</file>