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0" r:id="rId3"/>
    <p:sldId id="259" r:id="rId4"/>
    <p:sldId id="260" r:id="rId5"/>
    <p:sldId id="265" r:id="rId6"/>
    <p:sldId id="269" r:id="rId7"/>
    <p:sldId id="276" r:id="rId8"/>
    <p:sldId id="261" r:id="rId9"/>
    <p:sldId id="263" r:id="rId10"/>
    <p:sldId id="282" r:id="rId11"/>
    <p:sldId id="281" r:id="rId12"/>
    <p:sldId id="284" r:id="rId13"/>
    <p:sldId id="287" r:id="rId14"/>
    <p:sldId id="285" r:id="rId15"/>
    <p:sldId id="274" r:id="rId16"/>
    <p:sldId id="279" r:id="rId17"/>
    <p:sldId id="273" r:id="rId18"/>
    <p:sldId id="278" r:id="rId19"/>
    <p:sldId id="270" r:id="rId20"/>
    <p:sldId id="264" r:id="rId21"/>
    <p:sldId id="288" r:id="rId22"/>
    <p:sldId id="283" r:id="rId23"/>
    <p:sldId id="275" r:id="rId24"/>
    <p:sldId id="271" r:id="rId25"/>
    <p:sldId id="272" r:id="rId26"/>
    <p:sldId id="267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8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notesViewPr>
    <p:cSldViewPr snapToGrid="0">
      <p:cViewPr varScale="1">
        <p:scale>
          <a:sx n="87" d="100"/>
          <a:sy n="87" d="100"/>
        </p:scale>
        <p:origin x="29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C53F1-2AC3-47EA-8C30-4A53B9647D3E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718A2-0505-45DD-8738-332D26C8E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4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According to </a:t>
            </a:r>
            <a:r>
              <a:rPr lang="en-US" dirty="0" err="1"/>
              <a:t>Stastica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718A2-0505-45DD-8738-332D26C8E5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65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49% of people under age 49 get their news ON-LINE This is a changing Demographic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718A2-0505-45DD-8738-332D26C8E5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9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8E27-ABFE-4C1E-90E2-0D85FDACC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6A262-5559-40A4-9F79-645777492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87211-B132-4490-B6E9-60289E1E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7160E-7A27-4187-8E35-17520B56F590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5F0EA-0ED1-4D01-AF68-820288A86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7D7F6-8F66-4540-B59B-E68595D9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E8F2A-8244-4067-8039-AC6FEF4C5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8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8EC3F-71DD-4F30-8FCB-EA201158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98A16-7A33-4F5F-BF20-0C64B32D4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BE214-EE6D-4BE6-836A-6C8722DF7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7160E-7A27-4187-8E35-17520B56F590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BD0EB-A4AE-4729-92DB-63B16F855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10231-B862-476B-B4BF-CF2624DD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E8F2A-8244-4067-8039-AC6FEF4C5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3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5DADC-8A20-4AE6-9E78-40AA724EED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9F796-A86D-403A-8CE2-0283370EA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A3936-63EA-4689-880F-25830D5B3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7160E-7A27-4187-8E35-17520B56F590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3E1DA-3169-49C9-BA89-EDFFA196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4944A-F1C2-40E9-8B81-0C6B4017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E8F2A-8244-4067-8039-AC6FEF4C5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0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AADE-F02C-44F4-8261-E389E931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C0FE9-B62D-4F4E-9732-74FB27A39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90157-9798-40BE-B768-090B5FDCCB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7160E-7A27-4187-8E35-17520B56F590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8AF7C-F7CB-4A53-9738-47317B79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C9278-6825-402B-B899-7B51AFD4C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E8F2A-8244-4067-8039-AC6FEF4C5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0E607-B417-44AC-9B62-36A8A609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DAB7A-AB81-4489-BD84-0878333B6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8C893-824F-43D4-AD97-5A1398222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7160E-7A27-4187-8E35-17520B56F590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31D94-C3F0-4F2E-9EB7-A68E0BD35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4DB68-A0AD-42C6-95EC-64DB81A7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E8F2A-8244-4067-8039-AC6FEF4C5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3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0E3F8-468F-44D1-A40E-F758339E0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5B613-EE2F-4A46-BDCD-558D23F5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911AD-4856-497D-B4B3-4847C1D11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D20D9-D1C2-40E5-89F5-CBB71132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7160E-7A27-4187-8E35-17520B56F590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B13F9-79DE-4CD5-BCA3-6E60A707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A6DD0-D2B5-4C64-AF6E-8F3BC9F91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E8F2A-8244-4067-8039-AC6FEF4C5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49285-44E5-4FDA-BA2B-4962BBC67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8FC3A-56A2-4DFE-8E0B-92293AB1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7C0D9-F273-44B7-A6FB-693CBA7E6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7B9142-4448-4F82-B2A4-4AFA073C0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92AD25-FA74-4711-92A5-1C9C22E51F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9343C-C0AC-447E-9FBC-D0D86F98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7160E-7A27-4187-8E35-17520B56F590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D91B99-9097-4B85-A529-4512D0FB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3BC04A-D77B-41F5-A8BC-E1A20843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E8F2A-8244-4067-8039-AC6FEF4C5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4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A58B-8C98-4BEE-82B2-92B65EBA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C61A2-E7D2-496C-A229-BCB03E3C0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7160E-7A27-4187-8E35-17520B56F590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68A64-44F0-4DCD-B56F-90C4D5ED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AD724-E06E-4960-9ED6-1E96FCB3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E8F2A-8244-4067-8039-AC6FEF4C5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9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A52CD1-D3C6-4C62-AF88-75BFBCA9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7160E-7A27-4187-8E35-17520B56F590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E8000D-5517-42A9-ACCC-1753050F3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168B7-0D08-4645-8C01-973D8AF24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E8F2A-8244-4067-8039-AC6FEF4C5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0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D87C1-4181-433E-B9C4-C9E12120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5F3CC-9B52-475A-8424-F28C9D1C6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48D10-D057-4285-AB0F-D7AD5B1D7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1E530-7817-4182-BD07-C9E49BA77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7160E-7A27-4187-8E35-17520B56F590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DECE2-FB78-490C-A779-A77F44249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56FE8-527E-4701-8A4D-A095F245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E8F2A-8244-4067-8039-AC6FEF4C5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3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C73B-BAF0-4C07-853E-B3E21877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429690-0D5A-48D2-83F1-D1D0EE7F3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485A4-5FC7-4037-B275-571890ACB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8B111-89FB-48B3-B133-77635333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B7160E-7A27-4187-8E35-17520B56F590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49704-0A36-4EAE-A627-88F5B8D6D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D943D-9DBA-4900-AB12-188A7C7E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E8F2A-8244-4067-8039-AC6FEF4C5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2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E24323D-2C6C-43DF-8D3B-BB4496F7C45E" descr="7CC3027C-24E8-4369-853A-047B89D034A3@hsd1">
            <a:extLst>
              <a:ext uri="{FF2B5EF4-FFF2-40B4-BE49-F238E27FC236}">
                <a16:creationId xmlns:a16="http://schemas.microsoft.com/office/drawing/2014/main" id="{4A973376-2722-4FD5-B3EC-09E74F1EEE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0" y="380186"/>
            <a:ext cx="1250038" cy="17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F2A478-954C-4062-8F81-7336DD3C8D08}"/>
              </a:ext>
            </a:extLst>
          </p:cNvPr>
          <p:cNvCxnSpPr/>
          <p:nvPr userDrawn="1"/>
        </p:nvCxnSpPr>
        <p:spPr>
          <a:xfrm>
            <a:off x="2444620" y="0"/>
            <a:ext cx="0" cy="6858000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917884D-2AA0-406A-8855-A6F34B7B5ED1}"/>
              </a:ext>
            </a:extLst>
          </p:cNvPr>
          <p:cNvSpPr txBox="1"/>
          <p:nvPr userDrawn="1"/>
        </p:nvSpPr>
        <p:spPr>
          <a:xfrm>
            <a:off x="120249" y="2339867"/>
            <a:ext cx="22839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Effective 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Communications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In Today’s 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3F51E6-ACB5-4C2D-99B0-184308C2A7E6}"/>
              </a:ext>
            </a:extLst>
          </p:cNvPr>
          <p:cNvSpPr txBox="1"/>
          <p:nvPr userDrawn="1"/>
        </p:nvSpPr>
        <p:spPr>
          <a:xfrm>
            <a:off x="329280" y="4758612"/>
            <a:ext cx="18658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 Ray Schultz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Chief of Police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Memorial Villages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January 31, 2019 </a:t>
            </a:r>
          </a:p>
        </p:txBody>
      </p:sp>
    </p:spTree>
    <p:extLst>
      <p:ext uri="{BB962C8B-B14F-4D97-AF65-F5344CB8AC3E}">
        <p14:creationId xmlns:p14="http://schemas.microsoft.com/office/powerpoint/2010/main" val="226831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olrfs\Desktop\presentation\Thursday%2049.mp4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mailto:rschultz@mvpdtx.or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peg"/><Relationship Id="rId3" Type="http://schemas.openxmlformats.org/officeDocument/2006/relationships/image" Target="../media/image7.jpeg"/><Relationship Id="rId7" Type="http://schemas.openxmlformats.org/officeDocument/2006/relationships/hyperlink" Target="http://images.search.yahoo.com/images/view;_ylt=A2KJkK3AENlOCRkAcE.JzbkF;_ylu=X3oDMTBlMTQ4cGxyBHNlYwNzcgRzbGsDaW1n?back=http://images.search.yahoo.com/search/images?p%3Dsocial%2Bmedia%2Bicons%26sado%3D1%26n%3D30%26ei%3Dutf-8%26vm%3Dr%26fr%3Daltavista%26fr2%3Dsg-gac%26tab%3Dorganic%26ri%3D6&amp;w=662&amp;h=646&amp;imgurl=calibergroup.files.wordpress.com/2010/11/social-media.jpg&amp;rurl=http://calibergroup.wordpress.com/2010/11/24/make-social-media-facts-work-for-you/&amp;size=238.9+KB&amp;name=&amp;p=social+media+icons&amp;oid=e64681dbc06ee043cde2ffa6e022835f&amp;fr2=sg-gac&amp;fr=altavista&amp;tt=&amp;b=0&amp;ni=120&amp;no=6&amp;tab=organic&amp;ts=&amp;vm=r&amp;sigr=12incinov&amp;sigb=144heq0tj&amp;sigi=11pjai5hm&amp;.crumb=/.UaAxNqMOt" TargetMode="External"/><Relationship Id="rId12" Type="http://schemas.openxmlformats.org/officeDocument/2006/relationships/image" Target="../media/image13.jpeg"/><Relationship Id="rId2" Type="http://schemas.openxmlformats.org/officeDocument/2006/relationships/hyperlink" Target="http://images.search.yahoo.com/images/view;_ylt=A2KJkIbjD9lOQzUAf1KJzbkF;_ylu=X3oDMTBlMTQ4cGxyBHNlYwNzcgRzbGsDaW1n?back=http://images.search.yahoo.com/search/images?p%3Dfacebook%2Blogo%26ei%3Dutf-8%26vm%3Dr%26fr%3Daltavista%26fr2%3Dsfp%26tab%3Dorganic%26ri%3D1&amp;w=1024&amp;h=1024&amp;imgurl=www.reviewsonq.com/wp-content/uploads/2011/04/facebook_logo-1024x1024.jpg&amp;rurl=http://www.reviewsonq.com/2011/04/reapers-app-corner-4/facebook_logo/&amp;size=76.6+KB&amp;name=&amp;p=facebook+logo&amp;oid=0305f9b3e81d24bbf62bdc65006f4175&amp;fr2=sfp&amp;fr=altavista&amp;tt=&amp;b=0&amp;ni=120&amp;no=1&amp;tab=organic&amp;ts=&amp;vm=r&amp;sigr=1251b70a4&amp;sigb=13g412nms&amp;sigi=129m2nh63&amp;.crumb=/.UaAxNqMOt" TargetMode="Externa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image" Target="../media/image8.jpeg"/><Relationship Id="rId15" Type="http://schemas.openxmlformats.org/officeDocument/2006/relationships/image" Target="../media/image16.jpg"/><Relationship Id="rId10" Type="http://schemas.openxmlformats.org/officeDocument/2006/relationships/hyperlink" Target="http://images.search.yahoo.com/images/view;_ylt=A2KJke5dENlOnXQAk2qJzbkF;_ylu=X3oDMTBlMTQ4cGxyBHNlYwNzcgRzbGsDaW1n?back=http://images.search.yahoo.com/search/images?p%3Dmyspace%2Blogo%26sado%3D1%26n%3D30%26ei%3Dutf-8%26vm%3Dr%26fr%3Daltavista%26fr2%3Dsg-gac%26tab%3Dorganic%26ri%3D5&amp;w=256&amp;h=256&amp;imgurl=analogstudios.net/images/logos/myspace_logo.png&amp;rurl=http://analogstudios.net/&amp;size=22.8+KB&amp;name=&amp;p=myspace+logo&amp;oid=3bfc78abb61d625cc00b86dbdffbde3b&amp;fr2=sg-gac&amp;fr=altavista&amp;tt=&amp;b=0&amp;ni=120&amp;no=5&amp;tab=organic&amp;ts=&amp;vm=r&amp;sigr=10pqgffo1&amp;sigb=13u3f1g0m&amp;sigi=11f5erbf5&amp;.crumb=/.UaAxNqMOt" TargetMode="External"/><Relationship Id="rId4" Type="http://schemas.openxmlformats.org/officeDocument/2006/relationships/hyperlink" Target="http://images.search.yahoo.com/images/view;_ylt=A2KJke6FENlOHHsAKSGJzbkF;_ylu=X3oDMTBlMTQ4cGxyBHNlYwNzcgRzbGsDaW1n?back=http://images.search.yahoo.com/search/images?p%3Dyoutube%2Blogo%26sado%3D1%26n%3D30%26ei%3Dutf-8%26vm%3Dr%26fr%3Daltavista%26fr2%3Dsg-gac%26tab%3Dorganic%26ri%3D5&amp;w=445&amp;h=445&amp;imgurl=cdn.idg.com.au/cw/gim/id/25743/res/21&amp;rurl=http://www.computerworld.com.au/article/341121/youtube_down/&amp;size=17.4+KB&amp;name=&amp;p=youtube+logo&amp;oid=5f7f620cd1e7b22ed618b99cbc506c23&amp;fr2=sg-gac&amp;fr=altavista&amp;tt=&amp;b=0&amp;ni=120&amp;no=5&amp;tab=organic&amp;ts=&amp;vm=r&amp;sigr=11ssgeuil&amp;sigb=13uvfrdqf&amp;sigi=115r68gm2&amp;.crumb=/.UaAxNqMOt" TargetMode="External"/><Relationship Id="rId9" Type="http://schemas.openxmlformats.org/officeDocument/2006/relationships/image" Target="../media/image11.jpe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12" Type="http://schemas.openxmlformats.org/officeDocument/2006/relationships/image" Target="../media/image26.jpeg"/><Relationship Id="rId2" Type="http://schemas.openxmlformats.org/officeDocument/2006/relationships/hyperlink" Target="http://images.search.yahoo.com/images/view;_ylt=A0PDoX2O8n1PwBgAm5aJzbkF;_ylu=X3oDMTBlMTQ4cGxyBHNlYwNzcgRzbGsDaW1n?back=http://images.search.yahoo.com/search/images?p=officer+involved+shooting&amp;vm=r&amp;fr=altavista&amp;fr2=piv-web&amp;tab=organic&amp;ri=49&amp;w=320&amp;h=240&amp;imgurl=media2.krqe.com/photo/2010/07/27/Officerinvolved_shooti24b00814-f209-4144-9df9-53e5cbc8e0700000_20100727121750_320_240.JPG&amp;rurl=http://www.krqe.com/dpp/news/crime/officer-involved-shooting-one-dead&amp;size=26.6+KB&amp;name=Officer-involved+shooting,+one+dead+|+Albuquerque,+New+Mexico+|+KRQE+...&amp;p=officer+involved+shooting&amp;oid=bf53320feaf08702720df872e793bbc5&amp;fr2=piv-web&amp;fr=altavista&amp;tt=Officer-involved+shooting,+one+dead+|+Albuquerque,+New+Mexico+|+KRQE+...&amp;b=31&amp;ni=96&amp;no=49&amp;tab=organic&amp;ts=&amp;vm=r&amp;sigr=125ak27bg&amp;sigb=13om04ppt&amp;sigi=13qp48sql&amp;.crumb=/.UaAxNqMO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5.jpeg"/><Relationship Id="rId5" Type="http://schemas.openxmlformats.org/officeDocument/2006/relationships/hyperlink" Target="http://images.search.yahoo.com/images/view;_ylt=A0PDoX3Y8n1PCCoAxgeJzbkF;_ylu=X3oDMTBlMTQ4cGxyBHNlYwNzcgRzbGsDaW1n?back=http://images.search.yahoo.com/search/images?p=officer+involved+shooting&amp;vm=r&amp;fr=altavista&amp;fr2=piv-web&amp;tab=organic&amp;ri=93&amp;w=432&amp;h=240&amp;imgurl=cdn.bimfs.com/KSEE/ab3babaf37977e53619327cb07f7eaaf72bdceb0.jpg&amp;rurl=http://www.ksee24.com/news/local/Officer-Involved-Shooting-in-Tulare-136419893.html&amp;size=43.8+KB&amp;name=Police+are+investigating+an+officer+involved+shooting+that+took+place+in+Tulare,+Thursday+night.+It+happened&amp;p=officer+involved+shooting&amp;oid=69cab42af1f29329d70ab51139c6cf4e&amp;fr2=piv-web&amp;fr=altavista&amp;tt=Police+are+investigating+an+officer+involved+shooting+that+took+place+in+Tulare,+Thursday+night.+It+happened&amp;b=91&amp;ni=96&amp;no=93&amp;tab=organic&amp;ts=&amp;vm=r&amp;sigr=12j4nkhts&amp;sigb=13oihud7f&amp;sigi=11v5f8ue2&amp;.crumb=/.UaAxNqMOt" TargetMode="External"/><Relationship Id="rId10" Type="http://schemas.openxmlformats.org/officeDocument/2006/relationships/hyperlink" Target="http://images.search.yahoo.com/images/view;_ylt=A0PDoX_C7H1P4Q4A822JzbkF;_ylu=X3oDMTBlMTQ4cGxyBHNlYwNzcgRzbGsDaW1n?back=http://images.search.yahoo.com/search/images?p=officer+involved+shooting&amp;vm=r&amp;fr=altavista&amp;fr2=piv-web&amp;tab=organic&amp;ri=4&amp;w=320&amp;h=240&amp;imgurl=media2.myfoxla.com/photo/2010/03/15/Officer-Involved-Shooting_20100315002657_320_240.JPG&amp;rurl=http://www.myfoxla.com/dpp/news/local/police-shoot-suspect-in-south-gate-20100318&amp;size=49.1+KB&amp;name=Many+pages+in+this+Fox+Television+Stations,+Inc.+Web+site+feature+links+to+other+sites,+some+of+which&amp;p=officer+involved+shooting&amp;oid=00b85717cea4781ebca1308af1083609&amp;fr2=piv-web&amp;fr=altavista&amp;tt=Many+pages+in+this+Fox+Television+Stations,+Inc.+Web+site+feature+links+to+other+sites,+some+of+which&amp;b=0&amp;ni=384&amp;no=4&amp;tab=organic&amp;ts=&amp;vm=r&amp;sigr=12h52pbl2&amp;sigb=13ntl8amf&amp;sigi=12omj90h6&amp;.crumb=/.UaAxNqMOt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3EABE9-875B-4B2E-813C-F3250C389B27}"/>
              </a:ext>
            </a:extLst>
          </p:cNvPr>
          <p:cNvSpPr txBox="1"/>
          <p:nvPr/>
        </p:nvSpPr>
        <p:spPr>
          <a:xfrm>
            <a:off x="4243161" y="383086"/>
            <a:ext cx="5875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Managing the Message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0965E-A4E4-4192-89C4-298D0E6543CF}"/>
              </a:ext>
            </a:extLst>
          </p:cNvPr>
          <p:cNvSpPr txBox="1"/>
          <p:nvPr/>
        </p:nvSpPr>
        <p:spPr>
          <a:xfrm>
            <a:off x="3957123" y="1419727"/>
            <a:ext cx="65939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Organizations and/or their CEO’s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can Live or Die based on their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Ability to Communicate Effectively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F133A-BF54-4952-A158-673C874EE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669" y="3284093"/>
            <a:ext cx="4580246" cy="30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96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7A92F9-80FF-4FB3-BE0B-840BD3FA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060" y="1706604"/>
            <a:ext cx="9131560" cy="3444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887EC-BA11-4BC3-980D-8F4A868EC430}"/>
              </a:ext>
            </a:extLst>
          </p:cNvPr>
          <p:cNvSpPr txBox="1"/>
          <p:nvPr/>
        </p:nvSpPr>
        <p:spPr>
          <a:xfrm>
            <a:off x="5027596" y="715812"/>
            <a:ext cx="4053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Control the Message</a:t>
            </a:r>
          </a:p>
        </p:txBody>
      </p:sp>
    </p:spTree>
    <p:extLst>
      <p:ext uri="{BB962C8B-B14F-4D97-AF65-F5344CB8AC3E}">
        <p14:creationId xmlns:p14="http://schemas.microsoft.com/office/powerpoint/2010/main" val="4093410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F5EAD1-F96F-47A4-BF76-621C976B0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930" y="528054"/>
            <a:ext cx="6040512" cy="580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60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61BB4F-0CA1-46F4-A0FB-5705C9515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959" y="775034"/>
            <a:ext cx="9063288" cy="5000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2D9E45-2C27-4705-8503-D35C866E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957" y="2808882"/>
            <a:ext cx="9063289" cy="364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3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wall&#10;&#10;Description generated with high confidence">
            <a:extLst>
              <a:ext uri="{FF2B5EF4-FFF2-40B4-BE49-F238E27FC236}">
                <a16:creationId xmlns:a16="http://schemas.microsoft.com/office/drawing/2014/main" id="{2B6417D1-62D3-4220-825A-18840598D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62" y="1435038"/>
            <a:ext cx="7587916" cy="5216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7E5F6A-565B-45A1-A317-9195D9D5DC9B}"/>
              </a:ext>
            </a:extLst>
          </p:cNvPr>
          <p:cNvSpPr txBox="1"/>
          <p:nvPr/>
        </p:nvSpPr>
        <p:spPr>
          <a:xfrm>
            <a:off x="3467662" y="422947"/>
            <a:ext cx="7128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Don’t let your Messaging be Hijacked</a:t>
            </a:r>
          </a:p>
        </p:txBody>
      </p:sp>
    </p:spTree>
    <p:extLst>
      <p:ext uri="{BB962C8B-B14F-4D97-AF65-F5344CB8AC3E}">
        <p14:creationId xmlns:p14="http://schemas.microsoft.com/office/powerpoint/2010/main" val="2237206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on the side of a building&#10;&#10;Description generated with high confidence">
            <a:extLst>
              <a:ext uri="{FF2B5EF4-FFF2-40B4-BE49-F238E27FC236}">
                <a16:creationId xmlns:a16="http://schemas.microsoft.com/office/drawing/2014/main" id="{53F5F9BF-1147-4BF6-83C4-F20829032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36" y="785394"/>
            <a:ext cx="7930816" cy="52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06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52717144-2A7C-42F2-89D0-75CA5CDEA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694" y="3220452"/>
            <a:ext cx="4395538" cy="3296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B34263-912F-4FD1-B15E-F50CB49A72E4}"/>
              </a:ext>
            </a:extLst>
          </p:cNvPr>
          <p:cNvSpPr txBox="1"/>
          <p:nvPr/>
        </p:nvSpPr>
        <p:spPr>
          <a:xfrm>
            <a:off x="6914900" y="802747"/>
            <a:ext cx="4811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Before the Blog</a:t>
            </a:r>
          </a:p>
          <a:p>
            <a:r>
              <a:rPr lang="en-US" sz="3600" dirty="0">
                <a:solidFill>
                  <a:schemeClr val="bg1"/>
                </a:solidFill>
              </a:rPr>
              <a:t>We had Bathroom Walls </a:t>
            </a:r>
          </a:p>
        </p:txBody>
      </p:sp>
      <p:pic>
        <p:nvPicPr>
          <p:cNvPr id="8" name="Picture 7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1DB20F73-2222-4643-87DB-849513660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74" y="2003076"/>
            <a:ext cx="3950304" cy="3809999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A327FB4A-D410-4C32-BFE4-924C3F28B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9" y="3185159"/>
            <a:ext cx="487681" cy="487681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generated with very high confidence">
            <a:extLst>
              <a:ext uri="{FF2B5EF4-FFF2-40B4-BE49-F238E27FC236}">
                <a16:creationId xmlns:a16="http://schemas.microsoft.com/office/drawing/2014/main" id="{D7DDB0BD-C78F-49FC-9DD8-9D6546D57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16" y="1044925"/>
            <a:ext cx="847419" cy="8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04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803D1D-3997-4615-86D4-FB0CF3DA1AE7}"/>
              </a:ext>
            </a:extLst>
          </p:cNvPr>
          <p:cNvSpPr txBox="1"/>
          <p:nvPr/>
        </p:nvSpPr>
        <p:spPr>
          <a:xfrm>
            <a:off x="3035808" y="427380"/>
            <a:ext cx="5128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Reactive Communications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82B01-45F7-4E31-A78E-4DDFDAD986E1}"/>
              </a:ext>
            </a:extLst>
          </p:cNvPr>
          <p:cNvSpPr txBox="1"/>
          <p:nvPr/>
        </p:nvSpPr>
        <p:spPr>
          <a:xfrm>
            <a:off x="4095388" y="1475232"/>
            <a:ext cx="4001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“Stop the Bleeding”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D43D5-E9D9-4590-A3D4-BF8470566A19}"/>
              </a:ext>
            </a:extLst>
          </p:cNvPr>
          <p:cNvSpPr txBox="1"/>
          <p:nvPr/>
        </p:nvSpPr>
        <p:spPr>
          <a:xfrm>
            <a:off x="4095388" y="3694046"/>
            <a:ext cx="5134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Bad Press…. If you survive</a:t>
            </a:r>
          </a:p>
          <a:p>
            <a:r>
              <a:rPr lang="en-US" sz="3600" dirty="0">
                <a:solidFill>
                  <a:schemeClr val="bg1"/>
                </a:solidFill>
              </a:rPr>
              <a:t>will make you Stronger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2E0D5-837E-47EA-807B-EEC5477FDDC8}"/>
              </a:ext>
            </a:extLst>
          </p:cNvPr>
          <p:cNvSpPr txBox="1"/>
          <p:nvPr/>
        </p:nvSpPr>
        <p:spPr>
          <a:xfrm>
            <a:off x="4486656" y="2523084"/>
            <a:ext cx="2717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Remember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BF036-0761-42C4-8AF3-D242575D6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647" y="4523612"/>
            <a:ext cx="3302935" cy="1857901"/>
          </a:xfrm>
          <a:prstGeom prst="rect">
            <a:avLst/>
          </a:prstGeom>
        </p:spPr>
      </p:pic>
      <p:pic>
        <p:nvPicPr>
          <p:cNvPr id="8" name="Picture 7" descr="A person in a black shirt&#10;&#10;Description generated with very high confidence">
            <a:extLst>
              <a:ext uri="{FF2B5EF4-FFF2-40B4-BE49-F238E27FC236}">
                <a16:creationId xmlns:a16="http://schemas.microsoft.com/office/drawing/2014/main" id="{56375E7A-3303-4EA3-8CD2-669676A2C1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/>
          <a:stretch/>
        </p:blipFill>
        <p:spPr>
          <a:xfrm>
            <a:off x="8613647" y="1089851"/>
            <a:ext cx="3302935" cy="233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7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68D92D-4A2D-402A-9B22-1D7ABBE88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547" y="639522"/>
            <a:ext cx="7357888" cy="4900863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8270F54-0D7B-4493-A616-58CCB37AC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1" b="25273"/>
          <a:stretch>
            <a:fillRect/>
          </a:stretch>
        </p:blipFill>
        <p:spPr>
          <a:xfrm>
            <a:off x="3162380" y="1186686"/>
            <a:ext cx="7488222" cy="4780026"/>
          </a:xfrm>
          <a:prstGeom prst="rect">
            <a:avLst/>
          </a:prstGeom>
        </p:spPr>
      </p:pic>
      <p:pic>
        <p:nvPicPr>
          <p:cNvPr id="4" name="Picture 3" descr="A screen shot of a person&#10;&#10;Description generated with very high confidence">
            <a:extLst>
              <a:ext uri="{FF2B5EF4-FFF2-40B4-BE49-F238E27FC236}">
                <a16:creationId xmlns:a16="http://schemas.microsoft.com/office/drawing/2014/main" id="{32C42762-4CA0-49D2-95ED-84360ABC4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491" y="891288"/>
            <a:ext cx="6096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DD8468-0AC8-4760-8748-F5BB56839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547" y="2305750"/>
            <a:ext cx="8753475" cy="17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909197-1304-4427-83B8-8B9E708C0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79244">
            <a:off x="2707537" y="2020844"/>
            <a:ext cx="7658100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4021B6-9E4F-4CBE-819F-279EE2A95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841" y="2417098"/>
            <a:ext cx="5829300" cy="242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E72B95-BBF2-49CA-AE64-6705D3340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41948">
            <a:off x="3206896" y="2241672"/>
            <a:ext cx="81534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6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4AE5BA-430A-4791-9F60-3FEA49590655}"/>
              </a:ext>
            </a:extLst>
          </p:cNvPr>
          <p:cNvSpPr txBox="1"/>
          <p:nvPr/>
        </p:nvSpPr>
        <p:spPr>
          <a:xfrm>
            <a:off x="4450081" y="560832"/>
            <a:ext cx="5037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Effective Communications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Requires a Team Effort</a:t>
            </a:r>
          </a:p>
        </p:txBody>
      </p:sp>
      <p:pic>
        <p:nvPicPr>
          <p:cNvPr id="4" name="Picture 3" descr="A group of people sitting at a desk in front of a computer&#10;&#10;Description generated with very high confidence">
            <a:extLst>
              <a:ext uri="{FF2B5EF4-FFF2-40B4-BE49-F238E27FC236}">
                <a16:creationId xmlns:a16="http://schemas.microsoft.com/office/drawing/2014/main" id="{4D757E9B-D432-4787-99EE-D27521FAC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360" y="2188540"/>
            <a:ext cx="71120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04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BF3378-0477-4C20-972C-B7E7BA09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228" y="1463261"/>
            <a:ext cx="7294116" cy="41177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22B20F-9904-4160-B100-8BC5C782EB72}"/>
              </a:ext>
            </a:extLst>
          </p:cNvPr>
          <p:cNvSpPr txBox="1"/>
          <p:nvPr/>
        </p:nvSpPr>
        <p:spPr>
          <a:xfrm>
            <a:off x="4535424" y="426720"/>
            <a:ext cx="4774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Social Media Monitoring</a:t>
            </a:r>
          </a:p>
        </p:txBody>
      </p:sp>
    </p:spTree>
    <p:extLst>
      <p:ext uri="{BB962C8B-B14F-4D97-AF65-F5344CB8AC3E}">
        <p14:creationId xmlns:p14="http://schemas.microsoft.com/office/powerpoint/2010/main" val="1434143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E5551-E77E-45D9-A57A-0FFADD617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89" y="1496759"/>
            <a:ext cx="5810210" cy="3539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622A4-101E-4FE6-BF8A-03552782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684" y="1820734"/>
            <a:ext cx="4876711" cy="4136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1507AA-8453-48F1-9207-040202CB0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666" y="2157182"/>
            <a:ext cx="6428771" cy="4422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D9018-DBF6-4CCC-A901-9ACF0B154B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649"/>
          <a:stretch/>
        </p:blipFill>
        <p:spPr>
          <a:xfrm>
            <a:off x="3303808" y="1026115"/>
            <a:ext cx="7937216" cy="51931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751E47-4AEE-4A32-831E-968BEFB11CB8}"/>
              </a:ext>
            </a:extLst>
          </p:cNvPr>
          <p:cNvSpPr txBox="1"/>
          <p:nvPr/>
        </p:nvSpPr>
        <p:spPr>
          <a:xfrm>
            <a:off x="4005489" y="266964"/>
            <a:ext cx="6762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Communication Faux Pas  = Battle Scars</a:t>
            </a:r>
          </a:p>
        </p:txBody>
      </p:sp>
    </p:spTree>
    <p:extLst>
      <p:ext uri="{BB962C8B-B14F-4D97-AF65-F5344CB8AC3E}">
        <p14:creationId xmlns:p14="http://schemas.microsoft.com/office/powerpoint/2010/main" val="151018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30731-5B6F-44B0-AD12-103AC3420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654756"/>
            <a:ext cx="9476985" cy="53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15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FA6A53-823F-4BB6-8353-0F51694399A1}"/>
              </a:ext>
            </a:extLst>
          </p:cNvPr>
          <p:cNvSpPr txBox="1"/>
          <p:nvPr/>
        </p:nvSpPr>
        <p:spPr>
          <a:xfrm>
            <a:off x="4791456" y="256032"/>
            <a:ext cx="5113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Cut Out the Middleman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1F5872-3DFD-44C7-B529-3313530F3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39" y="963918"/>
            <a:ext cx="3836068" cy="2159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8A21B-FC2F-4A66-ABC0-5582E1385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10" y="1041777"/>
            <a:ext cx="2414364" cy="1610195"/>
          </a:xfrm>
          <a:prstGeom prst="rect">
            <a:avLst/>
          </a:prstGeom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C6249E2-7B52-46A7-B42B-9A4D6A49C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07" y="963918"/>
            <a:ext cx="1811366" cy="1811366"/>
          </a:xfrm>
          <a:prstGeom prst="rect">
            <a:avLst/>
          </a:prstGeom>
        </p:spPr>
      </p:pic>
      <p:pic>
        <p:nvPicPr>
          <p:cNvPr id="11" name="Thursday 49.mp4">
            <a:hlinkClick r:id="" action="ppaction://media"/>
            <a:extLst>
              <a:ext uri="{FF2B5EF4-FFF2-40B4-BE49-F238E27FC236}">
                <a16:creationId xmlns:a16="http://schemas.microsoft.com/office/drawing/2014/main" id="{758A38BC-AB2F-4532-9F00-ED0B09B277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70" y="2962392"/>
            <a:ext cx="6297168" cy="365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ontent Placeholder 6" descr="project://APD BETA/APDTV.svg - SpinetiX Hyper Media Director v2.2.5">
            <a:extLst>
              <a:ext uri="{FF2B5EF4-FFF2-40B4-BE49-F238E27FC236}">
                <a16:creationId xmlns:a16="http://schemas.microsoft.com/office/drawing/2014/main" id="{EDBADC4A-A656-4C4A-B3F9-96C9D1282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7" r="41357" b="25983"/>
          <a:stretch>
            <a:fillRect/>
          </a:stretch>
        </p:blipFill>
        <p:spPr bwMode="auto">
          <a:xfrm>
            <a:off x="2897465" y="963918"/>
            <a:ext cx="8733703" cy="548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7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NN  APD Officer Who Killed Iraq War Veteran Had _“Human Waste Disposal_“ As Job Title">
            <a:hlinkClick r:id="" action="ppaction://media"/>
            <a:extLst>
              <a:ext uri="{FF2B5EF4-FFF2-40B4-BE49-F238E27FC236}">
                <a16:creationId xmlns:a16="http://schemas.microsoft.com/office/drawing/2014/main" id="{134FD768-A218-45FF-9A2F-B83EDB6E13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5048.3333"/>
                </p14:media>
              </p:ext>
            </p:extLst>
          </p:nvPr>
        </p:nvPicPr>
        <p:blipFill rotWithShape="1">
          <a:blip r:embed="rId4"/>
          <a:srcRect t="12465"/>
          <a:stretch/>
        </p:blipFill>
        <p:spPr>
          <a:xfrm>
            <a:off x="2821414" y="950705"/>
            <a:ext cx="8852116" cy="59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62A015-C415-4B8C-9A85-4AD3A9AEACCD}"/>
              </a:ext>
            </a:extLst>
          </p:cNvPr>
          <p:cNvSpPr txBox="1"/>
          <p:nvPr/>
        </p:nvSpPr>
        <p:spPr>
          <a:xfrm>
            <a:off x="5132832" y="170688"/>
            <a:ext cx="3603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6 Minutes on CNN</a:t>
            </a:r>
          </a:p>
        </p:txBody>
      </p:sp>
    </p:spTree>
    <p:extLst>
      <p:ext uri="{BB962C8B-B14F-4D97-AF65-F5344CB8AC3E}">
        <p14:creationId xmlns:p14="http://schemas.microsoft.com/office/powerpoint/2010/main" val="206941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ECC9F-B6C8-42EA-A015-2BE7B65F9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037" y="625641"/>
            <a:ext cx="8149215" cy="551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94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71B56413-9008-4F0C-BF4B-C9C24DFD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90" y="561472"/>
            <a:ext cx="5038293" cy="37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2C539855-98F9-43F4-B947-C589A3EBF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01" y="1283368"/>
            <a:ext cx="6295192" cy="40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holding a sign&#10;&#10;Description generated with very high confidence">
            <a:extLst>
              <a:ext uri="{FF2B5EF4-FFF2-40B4-BE49-F238E27FC236}">
                <a16:creationId xmlns:a16="http://schemas.microsoft.com/office/drawing/2014/main" id="{51E794F3-947F-4A53-BFB6-D0D09AFA4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51" y="2109283"/>
            <a:ext cx="53149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6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 posing for the camera&#10;&#10;Description generated with high confidence">
            <a:extLst>
              <a:ext uri="{FF2B5EF4-FFF2-40B4-BE49-F238E27FC236}">
                <a16:creationId xmlns:a16="http://schemas.microsoft.com/office/drawing/2014/main" id="{49E6CCB8-C193-448C-8411-76E7D47B2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58" y="1679157"/>
            <a:ext cx="6160169" cy="4793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3F27C3-EF96-47B4-920F-B636A3C1867B}"/>
              </a:ext>
            </a:extLst>
          </p:cNvPr>
          <p:cNvSpPr txBox="1"/>
          <p:nvPr/>
        </p:nvSpPr>
        <p:spPr>
          <a:xfrm>
            <a:off x="2938272" y="573024"/>
            <a:ext cx="8591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Use Positive Media Experiences to your Advantage</a:t>
            </a:r>
          </a:p>
        </p:txBody>
      </p:sp>
    </p:spTree>
    <p:extLst>
      <p:ext uri="{BB962C8B-B14F-4D97-AF65-F5344CB8AC3E}">
        <p14:creationId xmlns:p14="http://schemas.microsoft.com/office/powerpoint/2010/main" val="428078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1F4CD5-FCC5-4622-80FE-5B1D740A9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24" y="2112545"/>
            <a:ext cx="2857500" cy="2857500"/>
          </a:xfrm>
          <a:prstGeom prst="rect">
            <a:avLst/>
          </a:prstGeom>
        </p:spPr>
      </p:pic>
      <p:pic>
        <p:nvPicPr>
          <p:cNvPr id="1026" name="Picture 2" descr="bae3e557-094e-419c-9b39-9885283ec744@namprd19">
            <a:extLst>
              <a:ext uri="{FF2B5EF4-FFF2-40B4-BE49-F238E27FC236}">
                <a16:creationId xmlns:a16="http://schemas.microsoft.com/office/drawing/2014/main" id="{946A8197-1B8E-4E4D-8EFC-C6157140B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 b="21126"/>
          <a:stretch/>
        </p:blipFill>
        <p:spPr bwMode="auto">
          <a:xfrm>
            <a:off x="7739064" y="2112545"/>
            <a:ext cx="2857500" cy="290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B18ED8-D77E-4398-AB3F-E060C255B733}"/>
              </a:ext>
            </a:extLst>
          </p:cNvPr>
          <p:cNvSpPr txBox="1"/>
          <p:nvPr/>
        </p:nvSpPr>
        <p:spPr>
          <a:xfrm>
            <a:off x="3320716" y="737937"/>
            <a:ext cx="8163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Make sure you are sending the Correct message</a:t>
            </a:r>
          </a:p>
        </p:txBody>
      </p:sp>
    </p:spTree>
    <p:extLst>
      <p:ext uri="{BB962C8B-B14F-4D97-AF65-F5344CB8AC3E}">
        <p14:creationId xmlns:p14="http://schemas.microsoft.com/office/powerpoint/2010/main" val="35708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CAAE41-2E7A-418E-88DA-426EAE537B88}"/>
              </a:ext>
            </a:extLst>
          </p:cNvPr>
          <p:cNvSpPr txBox="1"/>
          <p:nvPr/>
        </p:nvSpPr>
        <p:spPr>
          <a:xfrm>
            <a:off x="5376672" y="4437888"/>
            <a:ext cx="41927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Ray Schultz</a:t>
            </a:r>
          </a:p>
          <a:p>
            <a:r>
              <a:rPr lang="en-US" sz="3600" dirty="0">
                <a:solidFill>
                  <a:schemeClr val="bg1"/>
                </a:solidFill>
                <a:hlinkClick r:id="rId2"/>
              </a:rPr>
              <a:t>rschultz@mvpdtx.org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1-713-365-3700</a:t>
            </a:r>
          </a:p>
        </p:txBody>
      </p:sp>
      <p:pic>
        <p:nvPicPr>
          <p:cNvPr id="4" name="Picture 3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94B8D49F-53EA-450E-86EF-EAA8E67F7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92" y="744694"/>
            <a:ext cx="2184428" cy="3285744"/>
          </a:xfrm>
          <a:prstGeom prst="rect">
            <a:avLst/>
          </a:prstGeom>
        </p:spPr>
      </p:pic>
      <p:pic>
        <p:nvPicPr>
          <p:cNvPr id="6" name="Picture 5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DA2EC96D-6956-44AB-9737-E310B8A3B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67" y="783336"/>
            <a:ext cx="2184428" cy="3208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99A5DB-7830-4206-9CBB-C33252A4C8D8}"/>
              </a:ext>
            </a:extLst>
          </p:cNvPr>
          <p:cNvSpPr txBox="1"/>
          <p:nvPr/>
        </p:nvSpPr>
        <p:spPr>
          <a:xfrm>
            <a:off x="6155840" y="902208"/>
            <a:ext cx="2386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Questions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E2A79-F2CC-4030-8F99-3F374F18DA06}"/>
              </a:ext>
            </a:extLst>
          </p:cNvPr>
          <p:cNvSpPr txBox="1"/>
          <p:nvPr/>
        </p:nvSpPr>
        <p:spPr>
          <a:xfrm>
            <a:off x="4098061" y="403043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8AF81-FD89-40D4-802C-5B545AAB514A}"/>
              </a:ext>
            </a:extLst>
          </p:cNvPr>
          <p:cNvSpPr txBox="1"/>
          <p:nvPr/>
        </p:nvSpPr>
        <p:spPr>
          <a:xfrm>
            <a:off x="10143995" y="408394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1863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umbnail">
            <a:hlinkClick r:id="rId2"/>
            <a:extLst>
              <a:ext uri="{FF2B5EF4-FFF2-40B4-BE49-F238E27FC236}">
                <a16:creationId xmlns:a16="http://schemas.microsoft.com/office/drawing/2014/main" id="{2858D805-D25A-4C02-B36E-35EDF5AE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60" y="22613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thumbnail">
            <a:hlinkClick r:id="rId4"/>
            <a:extLst>
              <a:ext uri="{FF2B5EF4-FFF2-40B4-BE49-F238E27FC236}">
                <a16:creationId xmlns:a16="http://schemas.microsoft.com/office/drawing/2014/main" id="{84FD5600-6DB6-4389-9D37-F795D0E0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10" y="180585"/>
            <a:ext cx="1919904" cy="191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thumbnail">
            <a:extLst>
              <a:ext uri="{FF2B5EF4-FFF2-40B4-BE49-F238E27FC236}">
                <a16:creationId xmlns:a16="http://schemas.microsoft.com/office/drawing/2014/main" id="{75B4E136-2ED1-4991-A095-E93AEA62B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786" y="576435"/>
            <a:ext cx="1446420" cy="14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thumbnail">
            <a:hlinkClick r:id="rId7"/>
            <a:extLst>
              <a:ext uri="{FF2B5EF4-FFF2-40B4-BE49-F238E27FC236}">
                <a16:creationId xmlns:a16="http://schemas.microsoft.com/office/drawing/2014/main" id="{49339B16-F29F-455E-A7A3-55604C847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880" y="2455198"/>
            <a:ext cx="2155064" cy="210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sites.temple.edu/digitalleadership/files/2014/06/social_icons.jpg">
            <a:extLst>
              <a:ext uri="{FF2B5EF4-FFF2-40B4-BE49-F238E27FC236}">
                <a16:creationId xmlns:a16="http://schemas.microsoft.com/office/drawing/2014/main" id="{267E2632-F923-43F0-9306-8FB9410AC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486" y="4853405"/>
            <a:ext cx="2768864" cy="176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thumbnail">
            <a:hlinkClick r:id="rId10"/>
            <a:extLst>
              <a:ext uri="{FF2B5EF4-FFF2-40B4-BE49-F238E27FC236}">
                <a16:creationId xmlns:a16="http://schemas.microsoft.com/office/drawing/2014/main" id="{C0142FB8-D501-4A4A-99AF-E2443678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911" y="185384"/>
            <a:ext cx="1626711" cy="172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1.gstatic.com/images?q=tbn:ANd9GcT-WBk99K3EkGeJlknNZ6TtG4vSYTOJsfaI7PrirjrXgzpR60YcRXnLei4I">
            <a:extLst>
              <a:ext uri="{FF2B5EF4-FFF2-40B4-BE49-F238E27FC236}">
                <a16:creationId xmlns:a16="http://schemas.microsoft.com/office/drawing/2014/main" id="{D50BFE6A-4241-46C7-858D-93EBE12F9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464" y="4795010"/>
            <a:ext cx="1877606" cy="18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thumbnail">
            <a:extLst>
              <a:ext uri="{FF2B5EF4-FFF2-40B4-BE49-F238E27FC236}">
                <a16:creationId xmlns:a16="http://schemas.microsoft.com/office/drawing/2014/main" id="{B4C60A2B-137C-4A32-913C-BFEBC7CEF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48" y="4557700"/>
            <a:ext cx="2612238" cy="193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F83CF0-3E6B-4339-BD93-427CE6B64F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22" y="2557310"/>
            <a:ext cx="2504327" cy="1252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EF9078-D17A-4F30-AA23-601D3CCC76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399" y="185384"/>
            <a:ext cx="2254545" cy="1763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8C17D3-059B-40CD-A51B-AD9138208E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49" y="1959412"/>
            <a:ext cx="4318203" cy="287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91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1EF4FE-7A86-4E5C-8F6C-890DC502313A}"/>
              </a:ext>
            </a:extLst>
          </p:cNvPr>
          <p:cNvSpPr txBox="1"/>
          <p:nvPr/>
        </p:nvSpPr>
        <p:spPr>
          <a:xfrm>
            <a:off x="3336627" y="1268714"/>
            <a:ext cx="78767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3.6 Million Apps in Google Play</a:t>
            </a:r>
          </a:p>
          <a:p>
            <a:r>
              <a:rPr lang="en-US" sz="2800" dirty="0">
                <a:solidFill>
                  <a:schemeClr val="bg1"/>
                </a:solidFill>
              </a:rPr>
              <a:t>100,000 in the Apple Store</a:t>
            </a:r>
          </a:p>
          <a:p>
            <a:r>
              <a:rPr lang="en-US" sz="2800" dirty="0">
                <a:solidFill>
                  <a:schemeClr val="bg1"/>
                </a:solidFill>
              </a:rPr>
              <a:t>248.68 Million Smartphone Users in the USA (2019)*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5A74D-BED4-4BB9-AAF1-A2DCB7DC7FA0}"/>
              </a:ext>
            </a:extLst>
          </p:cNvPr>
          <p:cNvSpPr txBox="1"/>
          <p:nvPr/>
        </p:nvSpPr>
        <p:spPr>
          <a:xfrm>
            <a:off x="3336627" y="2982401"/>
            <a:ext cx="7191649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Total App Downloads 197 Billion (2017)</a:t>
            </a:r>
          </a:p>
          <a:p>
            <a:r>
              <a:rPr lang="en-US" sz="2800" dirty="0">
                <a:solidFill>
                  <a:schemeClr val="bg1"/>
                </a:solidFill>
              </a:rPr>
              <a:t>Most Popular APP – Facebook – 81% of all Users</a:t>
            </a:r>
          </a:p>
          <a:p>
            <a:r>
              <a:rPr lang="en-US" sz="2800" dirty="0">
                <a:solidFill>
                  <a:schemeClr val="bg1"/>
                </a:solidFill>
              </a:rPr>
              <a:t>Most Popular with Millennials – Amazon 35%</a:t>
            </a:r>
          </a:p>
          <a:p>
            <a:r>
              <a:rPr lang="en-US" sz="2800" dirty="0">
                <a:solidFill>
                  <a:schemeClr val="bg1"/>
                </a:solidFill>
              </a:rPr>
              <a:t>Average Time Spent on Digital Media –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2.3 Hours PER 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38E5F-8136-4577-A13F-30BC74419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158" y="4720735"/>
            <a:ext cx="1514235" cy="15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14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thumbnail">
            <a:hlinkClick r:id="rId2" tooltip="Officer-involved shooting, one dead | Albuquerque, New Mexico | KRQE ..."/>
            <a:extLst>
              <a:ext uri="{FF2B5EF4-FFF2-40B4-BE49-F238E27FC236}">
                <a16:creationId xmlns:a16="http://schemas.microsoft.com/office/drawing/2014/main" id="{0C720A7C-C12D-42B9-81BF-8A4877D28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85" y="3871410"/>
            <a:ext cx="3392466" cy="254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Image Detail">
            <a:extLst>
              <a:ext uri="{FF2B5EF4-FFF2-40B4-BE49-F238E27FC236}">
                <a16:creationId xmlns:a16="http://schemas.microsoft.com/office/drawing/2014/main" id="{057161F6-5460-4621-8A4C-CB042ACA3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083" y="3555607"/>
            <a:ext cx="3844140" cy="289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thumbnail">
            <a:hlinkClick r:id="rId5" tooltip="Police are investigating an officer involved shooting that took place in Tulare, Thursday night. It happened"/>
            <a:extLst>
              <a:ext uri="{FF2B5EF4-FFF2-40B4-BE49-F238E27FC236}">
                <a16:creationId xmlns:a16="http://schemas.microsoft.com/office/drawing/2014/main" id="{781B0D38-F026-49EF-8DD3-94F454E4B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55" y="2126081"/>
            <a:ext cx="3149445" cy="174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thumbnail">
            <a:extLst>
              <a:ext uri="{FF2B5EF4-FFF2-40B4-BE49-F238E27FC236}">
                <a16:creationId xmlns:a16="http://schemas.microsoft.com/office/drawing/2014/main" id="{66419B31-E897-4D6D-9118-5E46B5418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774" y="2494967"/>
            <a:ext cx="3313913" cy="186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thumbnail">
            <a:extLst>
              <a:ext uri="{FF2B5EF4-FFF2-40B4-BE49-F238E27FC236}">
                <a16:creationId xmlns:a16="http://schemas.microsoft.com/office/drawing/2014/main" id="{6FB9ACB8-C49E-4708-AC45-649335E8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40" y="378500"/>
            <a:ext cx="2685497" cy="198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thumbnail">
            <a:extLst>
              <a:ext uri="{FF2B5EF4-FFF2-40B4-BE49-F238E27FC236}">
                <a16:creationId xmlns:a16="http://schemas.microsoft.com/office/drawing/2014/main" id="{BB56AA84-135A-4EF5-B438-ABF981238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814" y="633831"/>
            <a:ext cx="2827873" cy="194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thumbnail">
            <a:hlinkClick r:id="rId10" tooltip="Many pages in this Fox Television Stations, Inc. Web site feature links to other sites, some of which"/>
            <a:extLst>
              <a:ext uri="{FF2B5EF4-FFF2-40B4-BE49-F238E27FC236}">
                <a16:creationId xmlns:a16="http://schemas.microsoft.com/office/drawing/2014/main" id="{5115043E-8123-4019-B175-3D226A7D4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04" y="408241"/>
            <a:ext cx="3198540" cy="230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thumbnail">
            <a:extLst>
              <a:ext uri="{FF2B5EF4-FFF2-40B4-BE49-F238E27FC236}">
                <a16:creationId xmlns:a16="http://schemas.microsoft.com/office/drawing/2014/main" id="{C8B5C5B3-2A3D-4DA0-982A-7F76EFA54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70" y="2065198"/>
            <a:ext cx="2474389" cy="247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335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F85AAF-F699-428F-82A8-FD5EA8863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634" y="1518761"/>
            <a:ext cx="8478117" cy="1550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F237EF-0A97-48C3-A518-E0A79601887D}"/>
              </a:ext>
            </a:extLst>
          </p:cNvPr>
          <p:cNvSpPr txBox="1"/>
          <p:nvPr/>
        </p:nvSpPr>
        <p:spPr>
          <a:xfrm>
            <a:off x="2998110" y="743712"/>
            <a:ext cx="8524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One Tweet can start an a Nationwide Frenzy </a:t>
            </a:r>
          </a:p>
        </p:txBody>
      </p:sp>
      <p:pic>
        <p:nvPicPr>
          <p:cNvPr id="5" name="Picture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2FED2879-E732-4B31-B26A-A2EA4F5DF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90" y="3631491"/>
            <a:ext cx="6664604" cy="3062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37BB31-B9C7-453C-B1F0-D16E1F3C76CB}"/>
              </a:ext>
            </a:extLst>
          </p:cNvPr>
          <p:cNvSpPr txBox="1"/>
          <p:nvPr/>
        </p:nvSpPr>
        <p:spPr>
          <a:xfrm>
            <a:off x="6284040" y="3027398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Or Worse</a:t>
            </a:r>
          </a:p>
        </p:txBody>
      </p:sp>
    </p:spTree>
    <p:extLst>
      <p:ext uri="{BB962C8B-B14F-4D97-AF65-F5344CB8AC3E}">
        <p14:creationId xmlns:p14="http://schemas.microsoft.com/office/powerpoint/2010/main" val="298585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45C37-24C3-467F-8C32-31E32B9C91D6}"/>
              </a:ext>
            </a:extLst>
          </p:cNvPr>
          <p:cNvSpPr txBox="1"/>
          <p:nvPr/>
        </p:nvSpPr>
        <p:spPr>
          <a:xfrm>
            <a:off x="3917765" y="345317"/>
            <a:ext cx="5650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Preemptive Communications</a:t>
            </a:r>
          </a:p>
          <a:p>
            <a:r>
              <a:rPr lang="en-US" sz="3600" dirty="0">
                <a:solidFill>
                  <a:schemeClr val="bg1"/>
                </a:solidFill>
              </a:rPr>
              <a:t>Eliminate the “Gotcha” Effect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16026-3D2A-476D-93D4-B05B8543E722}"/>
              </a:ext>
            </a:extLst>
          </p:cNvPr>
          <p:cNvSpPr txBox="1"/>
          <p:nvPr/>
        </p:nvSpPr>
        <p:spPr>
          <a:xfrm>
            <a:off x="3974592" y="1840992"/>
            <a:ext cx="1929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Proactive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D87AF-DB08-44B1-8E17-CF92E0D2F820}"/>
              </a:ext>
            </a:extLst>
          </p:cNvPr>
          <p:cNvSpPr txBox="1"/>
          <p:nvPr/>
        </p:nvSpPr>
        <p:spPr>
          <a:xfrm>
            <a:off x="4455075" y="2782669"/>
            <a:ext cx="387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Build a Relationship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2A065-4DD5-4512-BC13-2CE81008B246}"/>
              </a:ext>
            </a:extLst>
          </p:cNvPr>
          <p:cNvSpPr txBox="1"/>
          <p:nvPr/>
        </p:nvSpPr>
        <p:spPr>
          <a:xfrm>
            <a:off x="5524860" y="4666023"/>
            <a:ext cx="2250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Reputation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1C180-5E2A-4541-ABFD-6FBE4738ACFB}"/>
              </a:ext>
            </a:extLst>
          </p:cNvPr>
          <p:cNvSpPr txBox="1"/>
          <p:nvPr/>
        </p:nvSpPr>
        <p:spPr>
          <a:xfrm>
            <a:off x="4939407" y="3724346"/>
            <a:ext cx="225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Personality</a:t>
            </a:r>
          </a:p>
        </p:txBody>
      </p:sp>
    </p:spTree>
    <p:extLst>
      <p:ext uri="{BB962C8B-B14F-4D97-AF65-F5344CB8AC3E}">
        <p14:creationId xmlns:p14="http://schemas.microsoft.com/office/powerpoint/2010/main" val="2545628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5733DC-F3EC-45F5-AB85-AE17B40F4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957" y="1260588"/>
            <a:ext cx="5487988" cy="5141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6E2047-B612-4B59-B9FC-2ED429F2C4AA}"/>
              </a:ext>
            </a:extLst>
          </p:cNvPr>
          <p:cNvSpPr txBox="1"/>
          <p:nvPr/>
        </p:nvSpPr>
        <p:spPr>
          <a:xfrm>
            <a:off x="5132832" y="292608"/>
            <a:ext cx="4141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Target Your Audience</a:t>
            </a:r>
          </a:p>
        </p:txBody>
      </p:sp>
    </p:spTree>
    <p:extLst>
      <p:ext uri="{BB962C8B-B14F-4D97-AF65-F5344CB8AC3E}">
        <p14:creationId xmlns:p14="http://schemas.microsoft.com/office/powerpoint/2010/main" val="1914137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CF89AE-50FA-4742-B33C-08A41363155D}"/>
              </a:ext>
            </a:extLst>
          </p:cNvPr>
          <p:cNvSpPr txBox="1"/>
          <p:nvPr/>
        </p:nvSpPr>
        <p:spPr>
          <a:xfrm>
            <a:off x="2817721" y="289679"/>
            <a:ext cx="9465668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How to Effectively Communicate in our Digital World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Control the Message (Don’t let it be hijacked)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Keep it Short – Clear – Interesting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Get to the Point ASAP</a:t>
            </a:r>
          </a:p>
          <a:p>
            <a:r>
              <a:rPr lang="en-US" sz="2400" dirty="0">
                <a:solidFill>
                  <a:schemeClr val="bg1"/>
                </a:solidFill>
              </a:rPr>
              <a:t>800 - 1200 words Max for a written message. 1200 only if it is </a:t>
            </a:r>
            <a:r>
              <a:rPr lang="en-US" sz="2400" u="sng" dirty="0">
                <a:solidFill>
                  <a:schemeClr val="bg1"/>
                </a:solidFill>
              </a:rPr>
              <a:t>interesting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</a:rPr>
              <a:t>VLINC 800 words + Crime Report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Use Multi-Platforms</a:t>
            </a:r>
          </a:p>
          <a:p>
            <a:r>
              <a:rPr lang="en-US" sz="2400" dirty="0">
                <a:solidFill>
                  <a:schemeClr val="bg1"/>
                </a:solidFill>
              </a:rPr>
              <a:t>Written, Oral, Digital. You must be Dynamic</a:t>
            </a:r>
          </a:p>
          <a:p>
            <a:r>
              <a:rPr lang="en-US" sz="2400" dirty="0">
                <a:solidFill>
                  <a:schemeClr val="bg1"/>
                </a:solidFill>
              </a:rPr>
              <a:t>“Pictures are worth a Thousand Words”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Encourage Feedback/Participation – Do not Preach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Transparency – Strike first with Bad News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45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2874</TotalTime>
  <Words>299</Words>
  <Application>Microsoft Office PowerPoint</Application>
  <PresentationFormat>Widescreen</PresentationFormat>
  <Paragraphs>65</Paragraphs>
  <Slides>27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 Schultz</dc:creator>
  <cp:lastModifiedBy>Ray Schultz</cp:lastModifiedBy>
  <cp:revision>49</cp:revision>
  <dcterms:created xsi:type="dcterms:W3CDTF">2019-01-10T16:36:46Z</dcterms:created>
  <dcterms:modified xsi:type="dcterms:W3CDTF">2019-01-25T14:19:43Z</dcterms:modified>
</cp:coreProperties>
</file>