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20"/>
  </p:notesMasterIdLst>
  <p:sldIdLst>
    <p:sldId id="256" r:id="rId3"/>
    <p:sldId id="318" r:id="rId4"/>
    <p:sldId id="270" r:id="rId5"/>
    <p:sldId id="317" r:id="rId6"/>
    <p:sldId id="315" r:id="rId7"/>
    <p:sldId id="316" r:id="rId8"/>
    <p:sldId id="306" r:id="rId9"/>
    <p:sldId id="308" r:id="rId10"/>
    <p:sldId id="299" r:id="rId11"/>
    <p:sldId id="307" r:id="rId12"/>
    <p:sldId id="300" r:id="rId13"/>
    <p:sldId id="319" r:id="rId14"/>
    <p:sldId id="272" r:id="rId15"/>
    <p:sldId id="309" r:id="rId16"/>
    <p:sldId id="320" r:id="rId17"/>
    <p:sldId id="321" r:id="rId18"/>
    <p:sldId id="314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71528" autoAdjust="0"/>
  </p:normalViewPr>
  <p:slideViewPr>
    <p:cSldViewPr>
      <p:cViewPr>
        <p:scale>
          <a:sx n="66" d="100"/>
          <a:sy n="66" d="100"/>
        </p:scale>
        <p:origin x="-2196" y="-3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F98D7B-0BA8-43AA-96E1-D07A5D1B098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DD730E3-AAA9-4AE6-B968-764A02CA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48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730E3-AAA9-4AE6-B968-764A02CA48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489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0C26B59-69B2-408E-9120-9E24DCD2ECB3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5403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0C26B59-69B2-408E-9120-9E24DCD2ECB3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2320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0C26B59-69B2-408E-9120-9E24DCD2ECB3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23206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730E3-AAA9-4AE6-B968-764A02CA489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80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730E3-AAA9-4AE6-B968-764A02CA489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636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730E3-AAA9-4AE6-B968-764A02CA489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23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730E3-AAA9-4AE6-B968-764A02CA489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949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730E3-AAA9-4AE6-B968-764A02CA489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59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730E3-AAA9-4AE6-B968-764A02CA48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49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78AD9D9-89E1-4F47-A87B-F318E6D50DEE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34630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78AD9D9-89E1-4F47-A87B-F318E6D50DEE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31774"/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34630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78AD9D9-89E1-4F47-A87B-F318E6D50DEE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4630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730E3-AAA9-4AE6-B968-764A02CA48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26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0C26B59-69B2-408E-9120-9E24DCD2ECB3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68481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0C26B59-69B2-408E-9120-9E24DCD2ECB3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2320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0C26B59-69B2-408E-9120-9E24DCD2ECB3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485403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7/2/2013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Legal Assistants Luncheon</a:t>
            </a:r>
          </a:p>
        </p:txBody>
      </p:sp>
    </p:spTree>
    <p:extLst>
      <p:ext uri="{BB962C8B-B14F-4D97-AF65-F5344CB8AC3E}">
        <p14:creationId xmlns:p14="http://schemas.microsoft.com/office/powerpoint/2010/main" val="4223585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77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944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7/2/2013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Legal Assistants Luncheon</a:t>
            </a:r>
          </a:p>
        </p:txBody>
      </p:sp>
    </p:spTree>
    <p:extLst>
      <p:ext uri="{BB962C8B-B14F-4D97-AF65-F5344CB8AC3E}">
        <p14:creationId xmlns:p14="http://schemas.microsoft.com/office/powerpoint/2010/main" val="2034493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1289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446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24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037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634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983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65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91250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770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949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32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57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7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81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068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36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5C6D-B4B4-41E3-A4C2-96E63B1A125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4FAC1-66AD-482B-A777-5E3A1BB35E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65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524000"/>
            <a:ext cx="9144000" cy="4572000"/>
          </a:xfrm>
          <a:prstGeom prst="rect">
            <a:avLst/>
          </a:prstGeom>
          <a:solidFill>
            <a:srgbClr val="98B6D9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0C22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Franklin Gothic Book" pitchFamily="34" charset="0"/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7/2/2013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4" t="20641" r="4514" b="27417"/>
          <a:stretch/>
        </p:blipFill>
        <p:spPr>
          <a:xfrm>
            <a:off x="5715000" y="6197600"/>
            <a:ext cx="3327400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7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Franklin Gothic Book" pitchFamily="34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096000"/>
          </a:xfrm>
          <a:prstGeom prst="rect">
            <a:avLst/>
          </a:prstGeom>
          <a:solidFill>
            <a:srgbClr val="98B6D9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Franklin Gothic Book" pitchFamily="34" charset="0"/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7/2/2013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4" t="20641" r="4514" b="27417"/>
          <a:stretch/>
        </p:blipFill>
        <p:spPr>
          <a:xfrm>
            <a:off x="5715000" y="6197600"/>
            <a:ext cx="3327400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94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Franklin Gothic Book" pitchFamily="34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Records Retention and Its Effects on Discovery</a:t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30163"/>
            <a:ext cx="6477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Franklin Gothic Book" pitchFamily="34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Local Government Seminar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January 19, 2017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6187276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Andrea Chan, Attorney</a:t>
            </a:r>
          </a:p>
        </p:txBody>
      </p:sp>
    </p:spTree>
    <p:extLst>
      <p:ext uri="{BB962C8B-B14F-4D97-AF65-F5344CB8AC3E}">
        <p14:creationId xmlns:p14="http://schemas.microsoft.com/office/powerpoint/2010/main" val="414224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5023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Records Management Benefits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752600"/>
            <a:ext cx="7848600" cy="426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4500" dirty="0">
                <a:latin typeface="+mn-lt"/>
              </a:rPr>
              <a:t>Protects from unauthorized activity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500" dirty="0">
                <a:latin typeface="+mn-lt"/>
              </a:rPr>
              <a:t>Complies with the Local Government Records Act of 1989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500" dirty="0">
                <a:latin typeface="+mn-lt"/>
              </a:rPr>
              <a:t>Authorizes destruction of records</a:t>
            </a:r>
          </a:p>
          <a:p>
            <a:pPr>
              <a:lnSpc>
                <a:spcPct val="90000"/>
              </a:lnSpc>
            </a:pPr>
            <a:r>
              <a:rPr lang="en-US" altLang="en-US" sz="4500" dirty="0">
                <a:latin typeface="+mn-lt"/>
              </a:rPr>
              <a:t>Allows timely response to requests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Rule 3.02-Minimize Delays</a:t>
            </a:r>
            <a:r>
              <a:rPr lang="en-US" altLang="en-US" sz="3600" dirty="0">
                <a:latin typeface="Arial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/>
          </a:p>
        </p:txBody>
      </p:sp>
      <p:cxnSp>
        <p:nvCxnSpPr>
          <p:cNvPr id="7174" name="Straight Connector 6"/>
          <p:cNvCxnSpPr>
            <a:cxnSpLocks noChangeShapeType="1"/>
          </p:cNvCxnSpPr>
          <p:nvPr/>
        </p:nvCxnSpPr>
        <p:spPr bwMode="auto">
          <a:xfrm>
            <a:off x="2743200" y="1447800"/>
            <a:ext cx="39306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4120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1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3820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Records Management: Disposition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07045" y="1752600"/>
            <a:ext cx="7529910" cy="4114800"/>
          </a:xfrm>
        </p:spPr>
        <p:txBody>
          <a:bodyPr>
            <a:noAutofit/>
          </a:bodyPr>
          <a:lstStyle/>
          <a:p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Dispose regularly</a:t>
            </a:r>
          </a:p>
          <a:p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Follow disposition policy</a:t>
            </a:r>
          </a:p>
          <a:p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Use approved methods</a:t>
            </a:r>
          </a:p>
          <a:p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Maintain disposition log</a:t>
            </a:r>
          </a:p>
          <a:p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Retain disposition records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74" name="Straight Connector 6"/>
          <p:cNvCxnSpPr>
            <a:cxnSpLocks noChangeShapeType="1"/>
          </p:cNvCxnSpPr>
          <p:nvPr/>
        </p:nvCxnSpPr>
        <p:spPr bwMode="auto">
          <a:xfrm>
            <a:off x="2743200" y="1447800"/>
            <a:ext cx="39306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5312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3820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E-Records:  Special Considerations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905000"/>
            <a:ext cx="8077200" cy="4114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Policies and Procedures</a:t>
            </a:r>
          </a:p>
          <a:p>
            <a:pPr>
              <a:lnSpc>
                <a:spcPct val="90000"/>
              </a:lnSpc>
            </a:pPr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Data Maintenance</a:t>
            </a:r>
          </a:p>
          <a:p>
            <a:pPr>
              <a:lnSpc>
                <a:spcPct val="90000"/>
              </a:lnSpc>
            </a:pPr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Storage Media</a:t>
            </a:r>
          </a:p>
          <a:p>
            <a:pPr>
              <a:lnSpc>
                <a:spcPct val="90000"/>
              </a:lnSpc>
            </a:pPr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</a:p>
          <a:p>
            <a:pPr>
              <a:lnSpc>
                <a:spcPct val="90000"/>
              </a:lnSpc>
            </a:pPr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Destruction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endParaRPr lang="en-US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74" name="Straight Connector 6"/>
          <p:cNvCxnSpPr>
            <a:cxnSpLocks noChangeShapeType="1"/>
          </p:cNvCxnSpPr>
          <p:nvPr/>
        </p:nvCxnSpPr>
        <p:spPr bwMode="auto">
          <a:xfrm>
            <a:off x="2743200" y="1447800"/>
            <a:ext cx="39306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1454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1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E-records:  Email Management Tips</a:t>
            </a:r>
          </a:p>
        </p:txBody>
      </p:sp>
      <p:cxnSp>
        <p:nvCxnSpPr>
          <p:cNvPr id="8198" name="Straight Connector 7"/>
          <p:cNvCxnSpPr>
            <a:cxnSpLocks noChangeShapeType="1"/>
          </p:cNvCxnSpPr>
          <p:nvPr/>
        </p:nvCxnSpPr>
        <p:spPr bwMode="auto">
          <a:xfrm>
            <a:off x="2927350" y="1447800"/>
            <a:ext cx="4235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1828800"/>
            <a:ext cx="7848600" cy="4068763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Email = a record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The “Record Copy”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Keep v. Delete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Organize &amp; Classify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9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1"/>
            <a:ext cx="7793038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Discovery -- Litigation Holds</a:t>
            </a:r>
          </a:p>
        </p:txBody>
      </p:sp>
      <p:cxnSp>
        <p:nvCxnSpPr>
          <p:cNvPr id="8198" name="Straight Connector 7"/>
          <p:cNvCxnSpPr>
            <a:cxnSpLocks noChangeShapeType="1"/>
          </p:cNvCxnSpPr>
          <p:nvPr/>
        </p:nvCxnSpPr>
        <p:spPr bwMode="auto">
          <a:xfrm>
            <a:off x="2927350" y="1447800"/>
            <a:ext cx="4235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1752600"/>
            <a:ext cx="8305800" cy="4343391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n-lt"/>
              </a:rPr>
              <a:t>Litigation Hold Request/Letter</a:t>
            </a:r>
          </a:p>
          <a:p>
            <a:pPr lvl="1"/>
            <a:r>
              <a:rPr lang="en-US" sz="3200" dirty="0">
                <a:latin typeface="+mn-lt"/>
              </a:rPr>
              <a:t>May come accompany a claim letter</a:t>
            </a:r>
          </a:p>
          <a:p>
            <a:pPr lvl="1"/>
            <a:r>
              <a:rPr lang="en-US" sz="3200" dirty="0">
                <a:latin typeface="+mn-lt"/>
              </a:rPr>
              <a:t>May come from your own counsel</a:t>
            </a:r>
          </a:p>
          <a:p>
            <a:r>
              <a:rPr lang="en-US" sz="3600" dirty="0">
                <a:latin typeface="+mn-lt"/>
              </a:rPr>
              <a:t>Suspends approved destruction schedule</a:t>
            </a:r>
          </a:p>
          <a:p>
            <a:r>
              <a:rPr lang="en-US" sz="3600" dirty="0">
                <a:latin typeface="+mn-lt"/>
              </a:rPr>
              <a:t>Applies to all departments and employees that might have relevant documents</a:t>
            </a:r>
          </a:p>
        </p:txBody>
      </p:sp>
    </p:spTree>
    <p:extLst>
      <p:ext uri="{BB962C8B-B14F-4D97-AF65-F5344CB8AC3E}">
        <p14:creationId xmlns:p14="http://schemas.microsoft.com/office/powerpoint/2010/main" val="213611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1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Discovery – Gathering Documents</a:t>
            </a:r>
          </a:p>
        </p:txBody>
      </p:sp>
      <p:cxnSp>
        <p:nvCxnSpPr>
          <p:cNvPr id="8198" name="Straight Connector 7"/>
          <p:cNvCxnSpPr>
            <a:cxnSpLocks noChangeShapeType="1"/>
          </p:cNvCxnSpPr>
          <p:nvPr/>
        </p:nvCxnSpPr>
        <p:spPr bwMode="auto">
          <a:xfrm>
            <a:off x="2927350" y="1447800"/>
            <a:ext cx="4235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1752600"/>
            <a:ext cx="8305800" cy="4343391"/>
          </a:xfrm>
        </p:spPr>
        <p:txBody>
          <a:bodyPr>
            <a:noAutofit/>
          </a:bodyPr>
          <a:lstStyle/>
          <a:p>
            <a:r>
              <a:rPr lang="en-US" sz="4000" dirty="0">
                <a:latin typeface="+mn-lt"/>
              </a:rPr>
              <a:t>Identify everyone who may have documents/records</a:t>
            </a:r>
          </a:p>
          <a:p>
            <a:pPr marL="0" indent="0" algn="ctr"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Rule 3.02-Burdens/Delays</a:t>
            </a:r>
            <a:endParaRPr lang="en-US" sz="4000" dirty="0"/>
          </a:p>
          <a:p>
            <a:r>
              <a:rPr lang="en-US" sz="4000" dirty="0">
                <a:latin typeface="+mn-lt"/>
              </a:rPr>
              <a:t>Gather anything which might be remotely related</a:t>
            </a:r>
          </a:p>
          <a:p>
            <a:pPr marL="0" indent="0" algn="ctr"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Rule 2.01-Advisor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189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animClr clrSpc="rgb" dir="cw">
                                      <p:cBhvr>
                                        <p:cTn id="3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animClr clrSpc="rgb" dir="cw"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set>
                                      <p:cBhvr>
                                        <p:cTn id="45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1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Discovery – Gathering Documents</a:t>
            </a:r>
          </a:p>
        </p:txBody>
      </p:sp>
      <p:cxnSp>
        <p:nvCxnSpPr>
          <p:cNvPr id="8198" name="Straight Connector 7"/>
          <p:cNvCxnSpPr>
            <a:cxnSpLocks noChangeShapeType="1"/>
          </p:cNvCxnSpPr>
          <p:nvPr/>
        </p:nvCxnSpPr>
        <p:spPr bwMode="auto">
          <a:xfrm>
            <a:off x="2927350" y="1447800"/>
            <a:ext cx="4235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1752600"/>
            <a:ext cx="8305800" cy="4343391"/>
          </a:xfrm>
        </p:spPr>
        <p:txBody>
          <a:bodyPr>
            <a:noAutofit/>
          </a:bodyPr>
          <a:lstStyle/>
          <a:p>
            <a:r>
              <a:rPr lang="en-US" sz="4000" dirty="0">
                <a:latin typeface="+mn-lt"/>
              </a:rPr>
              <a:t>Be ready to provide the disposition log for destroyed documents</a:t>
            </a:r>
          </a:p>
          <a:p>
            <a:pPr marL="0" indent="0" algn="ctr"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Rule 3.04-Fairness</a:t>
            </a:r>
            <a:endParaRPr lang="en-US" sz="4000" dirty="0"/>
          </a:p>
          <a:p>
            <a:r>
              <a:rPr lang="en-US" sz="4000" dirty="0">
                <a:latin typeface="+mn-lt"/>
              </a:rPr>
              <a:t>Update with changes or new information/documents/records</a:t>
            </a:r>
          </a:p>
          <a:p>
            <a:pPr marL="0" indent="0" algn="ctr"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Rule 3.03-Candor</a:t>
            </a:r>
            <a:endParaRPr lang="en-US" sz="4000" dirty="0"/>
          </a:p>
          <a:p>
            <a:pPr marL="0" indent="0" algn="ctr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272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5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1"/>
            <a:ext cx="7793038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</a:t>
            </a:r>
          </a:p>
        </p:txBody>
      </p:sp>
      <p:cxnSp>
        <p:nvCxnSpPr>
          <p:cNvPr id="8198" name="Straight Connector 7"/>
          <p:cNvCxnSpPr>
            <a:cxnSpLocks noChangeShapeType="1"/>
          </p:cNvCxnSpPr>
          <p:nvPr/>
        </p:nvCxnSpPr>
        <p:spPr bwMode="auto">
          <a:xfrm>
            <a:off x="2927350" y="1447800"/>
            <a:ext cx="4235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042" y="2514600"/>
            <a:ext cx="4616958" cy="2743200"/>
          </a:xfrm>
        </p:spPr>
      </p:pic>
    </p:spTree>
    <p:extLst>
      <p:ext uri="{BB962C8B-B14F-4D97-AF65-F5344CB8AC3E}">
        <p14:creationId xmlns:p14="http://schemas.microsoft.com/office/powerpoint/2010/main" val="75419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Record Management &amp; Retention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752600"/>
            <a:ext cx="2286000" cy="3429001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447" y="2641054"/>
            <a:ext cx="3159053" cy="1778546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7C93588-E990-3343-93CE-FB4110364EC5}"/>
              </a:ext>
            </a:extLst>
          </p:cNvPr>
          <p:cNvSpPr txBox="1"/>
          <p:nvPr/>
        </p:nvSpPr>
        <p:spPr>
          <a:xfrm>
            <a:off x="457200" y="5369422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Rule 1.12-Organization as Client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54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2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animClr clrSpc="rgb" dir="cw">
                                      <p:cBhvr>
                                        <p:cTn id="33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314325"/>
            <a:ext cx="822325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data retention?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2" y="1752600"/>
            <a:ext cx="8223250" cy="4267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4400" dirty="0">
                <a:latin typeface="+mn-lt"/>
              </a:rPr>
              <a:t>Records Management</a:t>
            </a:r>
          </a:p>
          <a:p>
            <a:pPr lvl="1">
              <a:lnSpc>
                <a:spcPct val="90000"/>
              </a:lnSpc>
            </a:pPr>
            <a:r>
              <a:rPr lang="en-US" sz="4000" dirty="0">
                <a:latin typeface="+mn-lt"/>
              </a:rPr>
              <a:t>Combination of policy, process, workflow</a:t>
            </a:r>
          </a:p>
          <a:p>
            <a:pPr lvl="1">
              <a:lnSpc>
                <a:spcPct val="90000"/>
              </a:lnSpc>
            </a:pPr>
            <a:r>
              <a:rPr lang="en-US" sz="4000" dirty="0">
                <a:latin typeface="+mn-lt"/>
              </a:rPr>
              <a:t>Function of records management</a:t>
            </a:r>
          </a:p>
          <a:p>
            <a:pPr>
              <a:lnSpc>
                <a:spcPct val="90000"/>
              </a:lnSpc>
            </a:pPr>
            <a:r>
              <a:rPr lang="en-US" sz="4400" dirty="0">
                <a:latin typeface="+mn-lt"/>
              </a:rPr>
              <a:t>Discovery and eDiscovery</a:t>
            </a:r>
          </a:p>
          <a:p>
            <a:pPr lvl="1">
              <a:lnSpc>
                <a:spcPct val="90000"/>
              </a:lnSpc>
            </a:pPr>
            <a:r>
              <a:rPr lang="en-US" sz="4000" dirty="0">
                <a:latin typeface="+mn-lt"/>
              </a:rPr>
              <a:t>Reaction to litigation or investigation</a:t>
            </a:r>
          </a:p>
          <a:p>
            <a:pPr lvl="1">
              <a:lnSpc>
                <a:spcPct val="90000"/>
              </a:lnSpc>
            </a:pPr>
            <a:r>
              <a:rPr lang="en-US" sz="4000" dirty="0">
                <a:latin typeface="+mn-lt"/>
              </a:rPr>
              <a:t>Process of data retention</a:t>
            </a:r>
            <a:endParaRPr lang="en-US" altLang="en-US" sz="4000" dirty="0"/>
          </a:p>
        </p:txBody>
      </p:sp>
      <p:cxnSp>
        <p:nvCxnSpPr>
          <p:cNvPr id="6150" name="Straight Connector 6"/>
          <p:cNvCxnSpPr>
            <a:cxnSpLocks noChangeShapeType="1"/>
          </p:cNvCxnSpPr>
          <p:nvPr/>
        </p:nvCxnSpPr>
        <p:spPr bwMode="auto">
          <a:xfrm>
            <a:off x="2819400" y="1457325"/>
            <a:ext cx="39306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7731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314325"/>
            <a:ext cx="822325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record?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1" y="1752600"/>
            <a:ext cx="8223250" cy="4267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4400" dirty="0">
                <a:latin typeface="+mn-lt"/>
              </a:rPr>
              <a:t>“Local government record” means any document, paper, letter, book, map, photograph, sound or video recording, microfilm, magnetic tape, electronic medium, or other information recording medium</a:t>
            </a:r>
            <a:endParaRPr lang="en-US" sz="1700" dirty="0">
              <a:latin typeface="+mn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/>
            </a:r>
            <a:br>
              <a:rPr lang="en-US" sz="1700" dirty="0"/>
            </a:br>
            <a:r>
              <a:rPr lang="en-US" sz="1600" dirty="0"/>
              <a:t>Tex. Loc. Gov't Code Ann. § 201.003</a:t>
            </a:r>
            <a:endParaRPr lang="en-US" altLang="en-US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/>
          </a:p>
        </p:txBody>
      </p:sp>
      <p:cxnSp>
        <p:nvCxnSpPr>
          <p:cNvPr id="6150" name="Straight Connector 6"/>
          <p:cNvCxnSpPr>
            <a:cxnSpLocks noChangeShapeType="1"/>
          </p:cNvCxnSpPr>
          <p:nvPr/>
        </p:nvCxnSpPr>
        <p:spPr bwMode="auto">
          <a:xfrm>
            <a:off x="2819400" y="1457325"/>
            <a:ext cx="39306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5624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314325"/>
            <a:ext cx="822325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NOT a record?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1" y="1752600"/>
            <a:ext cx="8223250" cy="4343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>
                <a:latin typeface="+mn-lt"/>
              </a:rPr>
              <a:t>Extra identical copies</a:t>
            </a:r>
          </a:p>
          <a:p>
            <a:pPr>
              <a:lnSpc>
                <a:spcPct val="90000"/>
              </a:lnSpc>
            </a:pPr>
            <a:r>
              <a:rPr lang="en-US" altLang="en-US" sz="3600" dirty="0">
                <a:latin typeface="+mn-lt"/>
              </a:rPr>
              <a:t>Documents created for convenience</a:t>
            </a:r>
          </a:p>
          <a:p>
            <a:pPr>
              <a:lnSpc>
                <a:spcPct val="90000"/>
              </a:lnSpc>
            </a:pPr>
            <a:r>
              <a:rPr lang="en-US" altLang="en-US" sz="3600" dirty="0">
                <a:latin typeface="+mn-lt"/>
              </a:rPr>
              <a:t>Blank forms</a:t>
            </a:r>
          </a:p>
          <a:p>
            <a:pPr>
              <a:lnSpc>
                <a:spcPct val="90000"/>
              </a:lnSpc>
            </a:pPr>
            <a:r>
              <a:rPr lang="en-US" altLang="en-US" sz="3600" dirty="0">
                <a:latin typeface="+mn-lt"/>
              </a:rPr>
              <a:t>Stocks of publications</a:t>
            </a:r>
          </a:p>
          <a:p>
            <a:pPr>
              <a:lnSpc>
                <a:spcPct val="90000"/>
              </a:lnSpc>
            </a:pPr>
            <a:r>
              <a:rPr lang="en-US" altLang="en-US" sz="3600" dirty="0">
                <a:latin typeface="+mn-lt"/>
              </a:rPr>
              <a:t>Materials acquired for reference/display</a:t>
            </a:r>
          </a:p>
          <a:p>
            <a:pPr>
              <a:lnSpc>
                <a:spcPct val="90000"/>
              </a:lnSpc>
            </a:pPr>
            <a:r>
              <a:rPr lang="en-US" altLang="en-US" sz="3600" dirty="0">
                <a:latin typeface="+mn-lt"/>
              </a:rPr>
              <a:t>Copies furnished to the public</a:t>
            </a:r>
          </a:p>
          <a:p>
            <a:pPr>
              <a:lnSpc>
                <a:spcPct val="90000"/>
              </a:lnSpc>
            </a:pPr>
            <a:r>
              <a:rPr lang="en-US" altLang="en-US" sz="3600" dirty="0">
                <a:latin typeface="+mn-lt"/>
              </a:rPr>
              <a:t>Records associated with ADR procedures</a:t>
            </a:r>
          </a:p>
        </p:txBody>
      </p:sp>
      <p:cxnSp>
        <p:nvCxnSpPr>
          <p:cNvPr id="6150" name="Straight Connector 6"/>
          <p:cNvCxnSpPr>
            <a:cxnSpLocks noChangeShapeType="1"/>
          </p:cNvCxnSpPr>
          <p:nvPr/>
        </p:nvCxnSpPr>
        <p:spPr bwMode="auto">
          <a:xfrm>
            <a:off x="2819400" y="1457325"/>
            <a:ext cx="39306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7014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2170"/>
            <a:ext cx="8229600" cy="11430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document?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2971800" cy="45259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Paper</a:t>
            </a:r>
          </a:p>
          <a:p>
            <a:r>
              <a:rPr lang="en-US" sz="3600" b="1" dirty="0">
                <a:latin typeface="+mn-lt"/>
              </a:rPr>
              <a:t>Books</a:t>
            </a:r>
          </a:p>
          <a:p>
            <a:r>
              <a:rPr lang="en-US" sz="3600" b="1" dirty="0">
                <a:latin typeface="+mn-lt"/>
              </a:rPr>
              <a:t>Accounts</a:t>
            </a:r>
          </a:p>
          <a:p>
            <a:r>
              <a:rPr lang="en-US" sz="3600" b="1" dirty="0">
                <a:latin typeface="+mn-lt"/>
              </a:rPr>
              <a:t>Drawings</a:t>
            </a:r>
          </a:p>
          <a:p>
            <a:r>
              <a:rPr lang="en-US" sz="3600" b="1" dirty="0">
                <a:latin typeface="+mn-lt"/>
              </a:rPr>
              <a:t>Graphs</a:t>
            </a:r>
          </a:p>
          <a:p>
            <a:r>
              <a:rPr lang="en-US" sz="3600" b="1" dirty="0">
                <a:latin typeface="+mn-lt"/>
              </a:rPr>
              <a:t>Charts</a:t>
            </a:r>
          </a:p>
          <a:p>
            <a:pPr marL="0" indent="0">
              <a:buNone/>
            </a:pPr>
            <a:endParaRPr lang="en-US" sz="1600" b="1" dirty="0">
              <a:latin typeface="+mn-lt"/>
            </a:endParaRPr>
          </a:p>
          <a:p>
            <a:pPr marL="0" indent="0">
              <a:buNone/>
            </a:pPr>
            <a:r>
              <a:rPr lang="en-US" sz="1600" dirty="0"/>
              <a:t>Tex. R. Civ. P. 192.3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1400" y="1600200"/>
            <a:ext cx="5029200" cy="4525963"/>
          </a:xfrm>
        </p:spPr>
        <p:txBody>
          <a:bodyPr/>
          <a:lstStyle/>
          <a:p>
            <a:r>
              <a:rPr lang="en-US" sz="3600" b="1" dirty="0">
                <a:latin typeface="+mn-lt"/>
              </a:rPr>
              <a:t>Photographs</a:t>
            </a:r>
          </a:p>
          <a:p>
            <a:r>
              <a:rPr lang="en-US" sz="3600" b="1" dirty="0">
                <a:latin typeface="+mn-lt"/>
              </a:rPr>
              <a:t>Electronic recordings</a:t>
            </a:r>
          </a:p>
          <a:p>
            <a:r>
              <a:rPr lang="en-US" sz="3600" b="1" dirty="0">
                <a:latin typeface="+mn-lt"/>
              </a:rPr>
              <a:t>videotape recordings</a:t>
            </a:r>
          </a:p>
          <a:p>
            <a:r>
              <a:rPr lang="en-US" sz="3600" b="1" dirty="0">
                <a:latin typeface="+mn-lt"/>
              </a:rPr>
              <a:t>Data</a:t>
            </a:r>
          </a:p>
          <a:p>
            <a:r>
              <a:rPr lang="en-US" sz="3600" b="1" dirty="0">
                <a:latin typeface="+mn-lt"/>
              </a:rPr>
              <a:t>Data compilations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6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3820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Records &amp; Documents: Similarities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1" y="1676400"/>
            <a:ext cx="8229600" cy="4267200"/>
          </a:xfrm>
        </p:spPr>
        <p:txBody>
          <a:bodyPr>
            <a:normAutofit fontScale="92500"/>
          </a:bodyPr>
          <a:lstStyle/>
          <a:p>
            <a:pPr marL="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5800" dirty="0">
                <a:latin typeface="+mn-lt"/>
              </a:rPr>
              <a:t>A record or document can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5400" dirty="0">
                <a:latin typeface="+mn-lt"/>
              </a:rPr>
              <a:t>Exist in any format</a:t>
            </a:r>
          </a:p>
          <a:p>
            <a:pPr algn="just">
              <a:lnSpc>
                <a:spcPct val="90000"/>
              </a:lnSpc>
            </a:pPr>
            <a:r>
              <a:rPr lang="en-US" altLang="en-US" sz="5400" dirty="0">
                <a:latin typeface="+mn-lt"/>
              </a:rPr>
              <a:t>Be created or received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5400" dirty="0">
                <a:latin typeface="+mn-lt"/>
              </a:rPr>
              <a:t>Be open or confidential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Rule 1.05-Confidentiality of Info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dirty="0"/>
          </a:p>
        </p:txBody>
      </p:sp>
      <p:cxnSp>
        <p:nvCxnSpPr>
          <p:cNvPr id="7174" name="Straight Connector 6"/>
          <p:cNvCxnSpPr>
            <a:cxnSpLocks noChangeShapeType="1"/>
          </p:cNvCxnSpPr>
          <p:nvPr/>
        </p:nvCxnSpPr>
        <p:spPr bwMode="auto">
          <a:xfrm>
            <a:off x="2743200" y="1447800"/>
            <a:ext cx="39306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6695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50238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E-Records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752600"/>
            <a:ext cx="8250238" cy="41148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Records stored electronically</a:t>
            </a:r>
          </a:p>
          <a:p>
            <a:pPr>
              <a:lnSpc>
                <a:spcPct val="90000"/>
              </a:lnSpc>
            </a:pPr>
            <a:r>
              <a:rPr lang="en-US" alt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Follow </a:t>
            </a:r>
            <a:r>
              <a:rPr lang="en-US" altLang="en-US" sz="4600" dirty="0">
                <a:latin typeface="Arial" panose="020B0604020202020204" pitchFamily="34" charset="0"/>
                <a:cs typeface="Arial" panose="020B0604020202020204" pitchFamily="34" charset="0"/>
              </a:rPr>
              <a:t>general definition</a:t>
            </a:r>
          </a:p>
          <a:p>
            <a:pPr>
              <a:lnSpc>
                <a:spcPct val="90000"/>
              </a:lnSpc>
            </a:pPr>
            <a:r>
              <a:rPr lang="en-US" altLang="en-US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 </a:t>
            </a:r>
            <a:r>
              <a:rPr lang="en-US" altLang="en-US" sz="4600" dirty="0">
                <a:latin typeface="Arial" panose="020B0604020202020204" pitchFamily="34" charset="0"/>
                <a:cs typeface="Arial" panose="020B0604020202020204" pitchFamily="34" charset="0"/>
              </a:rPr>
              <a:t>a device to read the data and metadata</a:t>
            </a:r>
          </a:p>
          <a:p>
            <a:pPr>
              <a:lnSpc>
                <a:spcPct val="90000"/>
              </a:lnSpc>
            </a:pPr>
            <a:r>
              <a:rPr lang="en-US" altLang="en-US" sz="4600" dirty="0">
                <a:latin typeface="Arial" panose="020B0604020202020204" pitchFamily="34" charset="0"/>
                <a:cs typeface="Arial" panose="020B0604020202020204" pitchFamily="34" charset="0"/>
              </a:rPr>
              <a:t>May be on personal devices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endParaRPr lang="en-US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74" name="Straight Connector 6"/>
          <p:cNvCxnSpPr>
            <a:cxnSpLocks noChangeShapeType="1"/>
          </p:cNvCxnSpPr>
          <p:nvPr/>
        </p:nvCxnSpPr>
        <p:spPr bwMode="auto">
          <a:xfrm>
            <a:off x="2743200" y="1447800"/>
            <a:ext cx="39306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8344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825023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Records Management Cycle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69925" y="1730676"/>
            <a:ext cx="8077200" cy="467012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2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200" dirty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 dirty="0"/>
              <a:t>Texas State Library, Introduction to Records Management Local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</p:txBody>
      </p:sp>
      <p:cxnSp>
        <p:nvCxnSpPr>
          <p:cNvPr id="7174" name="Straight Connector 6"/>
          <p:cNvCxnSpPr>
            <a:cxnSpLocks noChangeShapeType="1"/>
          </p:cNvCxnSpPr>
          <p:nvPr/>
        </p:nvCxnSpPr>
        <p:spPr bwMode="auto">
          <a:xfrm>
            <a:off x="2743200" y="1447800"/>
            <a:ext cx="39306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639" y="1752600"/>
            <a:ext cx="5656761" cy="37671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65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5831</TotalTime>
  <Words>386</Words>
  <Application>Microsoft Office PowerPoint</Application>
  <PresentationFormat>On-screen Show (4:3)</PresentationFormat>
  <Paragraphs>126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1_Office Theme</vt:lpstr>
      <vt:lpstr>2_Office Theme</vt:lpstr>
      <vt:lpstr> Records Retention and Its Effects on Discovery </vt:lpstr>
      <vt:lpstr>Record Management &amp; Retention</vt:lpstr>
      <vt:lpstr>What is data retention?</vt:lpstr>
      <vt:lpstr>What is a record?</vt:lpstr>
      <vt:lpstr>What is a NOT a record?</vt:lpstr>
      <vt:lpstr>What is a document?</vt:lpstr>
      <vt:lpstr>Records &amp; Documents: Similarities</vt:lpstr>
      <vt:lpstr>E-Records</vt:lpstr>
      <vt:lpstr>Records Management Cycle</vt:lpstr>
      <vt:lpstr>Records Management Benefits </vt:lpstr>
      <vt:lpstr>Records Management: Disposition</vt:lpstr>
      <vt:lpstr>E-Records:  Special Considerations</vt:lpstr>
      <vt:lpstr>E-records:  Email Management Tips</vt:lpstr>
      <vt:lpstr>Discovery -- Litigation Holds</vt:lpstr>
      <vt:lpstr>Discovery – Gathering Documents</vt:lpstr>
      <vt:lpstr>Discovery – Gathering Documents</vt:lpstr>
      <vt:lpstr>Contact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Title Here</dc:title>
  <dc:creator>Clerk</dc:creator>
  <cp:lastModifiedBy>Andrea Chan</cp:lastModifiedBy>
  <cp:revision>181</cp:revision>
  <cp:lastPrinted>2019-01-28T04:48:12Z</cp:lastPrinted>
  <dcterms:created xsi:type="dcterms:W3CDTF">2013-09-23T18:22:46Z</dcterms:created>
  <dcterms:modified xsi:type="dcterms:W3CDTF">2019-01-28T14:20:59Z</dcterms:modified>
</cp:coreProperties>
</file>