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41" r:id="rId2"/>
  </p:sldMasterIdLst>
  <p:notesMasterIdLst>
    <p:notesMasterId r:id="rId30"/>
  </p:notesMasterIdLst>
  <p:sldIdLst>
    <p:sldId id="351" r:id="rId3"/>
    <p:sldId id="352" r:id="rId4"/>
    <p:sldId id="353" r:id="rId5"/>
    <p:sldId id="354" r:id="rId6"/>
    <p:sldId id="355" r:id="rId7"/>
    <p:sldId id="356" r:id="rId8"/>
    <p:sldId id="373" r:id="rId9"/>
    <p:sldId id="357" r:id="rId10"/>
    <p:sldId id="358" r:id="rId11"/>
    <p:sldId id="371" r:id="rId12"/>
    <p:sldId id="372" r:id="rId13"/>
    <p:sldId id="377" r:id="rId14"/>
    <p:sldId id="359" r:id="rId15"/>
    <p:sldId id="360" r:id="rId16"/>
    <p:sldId id="361" r:id="rId17"/>
    <p:sldId id="362" r:id="rId18"/>
    <p:sldId id="363" r:id="rId19"/>
    <p:sldId id="364" r:id="rId20"/>
    <p:sldId id="375" r:id="rId21"/>
    <p:sldId id="365" r:id="rId22"/>
    <p:sldId id="366" r:id="rId23"/>
    <p:sldId id="367" r:id="rId24"/>
    <p:sldId id="368" r:id="rId25"/>
    <p:sldId id="369" r:id="rId26"/>
    <p:sldId id="370" r:id="rId27"/>
    <p:sldId id="374" r:id="rId28"/>
    <p:sldId id="3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4" autoAdjust="0"/>
    <p:restoredTop sz="86426" autoAdjust="0"/>
  </p:normalViewPr>
  <p:slideViewPr>
    <p:cSldViewPr>
      <p:cViewPr varScale="1">
        <p:scale>
          <a:sx n="76" d="100"/>
          <a:sy n="76" d="100"/>
        </p:scale>
        <p:origin x="-1502" y="-77"/>
      </p:cViewPr>
      <p:guideLst>
        <p:guide orient="horz" pos="2160"/>
        <p:guide pos="2880"/>
      </p:guideLst>
    </p:cSldViewPr>
  </p:slideViewPr>
  <p:outlineViewPr>
    <p:cViewPr>
      <p:scale>
        <a:sx n="33" d="100"/>
        <a:sy n="33" d="100"/>
      </p:scale>
      <p:origin x="0" y="240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A4B04-20BF-4922-8719-AAB5FA94F1B6}" type="datetimeFigureOut">
              <a:rPr lang="en-US" smtClean="0"/>
              <a:t>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59AE4-18BD-413A-84ED-D1BD9F1E1298}" type="slidenum">
              <a:rPr lang="en-US" smtClean="0"/>
              <a:t>‹#›</a:t>
            </a:fld>
            <a:endParaRPr lang="en-US"/>
          </a:p>
        </p:txBody>
      </p:sp>
    </p:spTree>
    <p:extLst>
      <p:ext uri="{BB962C8B-B14F-4D97-AF65-F5344CB8AC3E}">
        <p14:creationId xmlns:p14="http://schemas.microsoft.com/office/powerpoint/2010/main" val="203290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7572B-733D-438C-9409-16F129C2AD5B}"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DD0E5-13EC-4344-9BE7-D2CE1AA6BF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59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effectLst>
            <a:outerShdw blurRad="50800" dist="38100" dir="2700000" algn="tl" rotWithShape="0">
              <a:prstClr val="black">
                <a:alpha val="40000"/>
              </a:prstClr>
            </a:outerShdw>
          </a:effectLst>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D70678C-0A2B-4ADF-AAAF-A7A60D1386B4}" type="slidenum">
              <a:rPr lang="en-US" smtClean="0">
                <a:solidFill>
                  <a:prstClr val="black">
                    <a:tint val="75000"/>
                  </a:prstClr>
                </a:solidFill>
              </a:rPr>
              <a:pPr/>
              <a:t>‹#›</a:t>
            </a:fld>
            <a:endParaRPr lang="en-US">
              <a:solidFill>
                <a:prstClr val="black">
                  <a:tint val="75000"/>
                </a:prstClr>
              </a:solidFill>
            </a:endParaRPr>
          </a:p>
        </p:txBody>
      </p:sp>
      <p:sp>
        <p:nvSpPr>
          <p:cNvPr id="9"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January 19 2017</a:t>
            </a:r>
            <a:endParaRPr lang="en-US" dirty="0"/>
          </a:p>
        </p:txBody>
      </p:sp>
      <p:sp>
        <p:nvSpPr>
          <p:cNvPr id="10"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rgbClr val="002060"/>
                </a:solidFill>
              </a:defRPr>
            </a:lvl1pPr>
          </a:lstStyle>
          <a:p>
            <a:r>
              <a:rPr lang="en-US" dirty="0" smtClean="0"/>
              <a:t>13</a:t>
            </a:r>
            <a:r>
              <a:rPr lang="en-US" baseline="30000" dirty="0" smtClean="0"/>
              <a:t>th</a:t>
            </a:r>
            <a:r>
              <a:rPr lang="en-US" dirty="0" smtClean="0"/>
              <a:t> Annual Local Government Seminar</a:t>
            </a:r>
            <a:endParaRPr lang="en-US" dirty="0"/>
          </a:p>
        </p:txBody>
      </p:sp>
    </p:spTree>
    <p:extLst>
      <p:ext uri="{BB962C8B-B14F-4D97-AF65-F5344CB8AC3E}">
        <p14:creationId xmlns:p14="http://schemas.microsoft.com/office/powerpoint/2010/main" val="3450531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January 19 2017</a:t>
            </a:r>
            <a:endParaRPr lang="en-US" dirty="0"/>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rgbClr val="002060"/>
                </a:solidFill>
              </a:defRPr>
            </a:lvl1pPr>
          </a:lstStyle>
          <a:p>
            <a:r>
              <a:rPr lang="en-US" dirty="0" smtClean="0"/>
              <a:t>13</a:t>
            </a:r>
            <a:r>
              <a:rPr lang="en-US" baseline="30000" dirty="0" smtClean="0"/>
              <a:t>th</a:t>
            </a:r>
            <a:r>
              <a:rPr lang="en-US" dirty="0" smtClean="0"/>
              <a:t> Annual Local Government Seminar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0678C-0A2B-4ADF-AAAF-A7A60D138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60855"/>
      </p:ext>
    </p:extLst>
  </p:cSld>
  <p:clrMap bg1="lt1" tx1="dk1" bg2="lt2" tx2="dk2" accent1="accent1" accent2="accent2" accent3="accent3" accent4="accent4" accent5="accent5" accent6="accent6" hlink="hlink" folHlink="folHlink"/>
  <p:sldLayoutIdLst>
    <p:sldLayoutId id="2147483740" r:id="rId1"/>
  </p:sldLayoutIdLst>
  <p:hf sldNum="0"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January 19 2017</a:t>
            </a:r>
            <a:endParaRPr lang="en-US" dirty="0"/>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rgbClr val="002060"/>
                </a:solidFill>
              </a:defRPr>
            </a:lvl1pPr>
          </a:lstStyle>
          <a:p>
            <a:r>
              <a:rPr lang="en-US" dirty="0" smtClean="0"/>
              <a:t>13</a:t>
            </a:r>
            <a:r>
              <a:rPr lang="en-US" baseline="30000" dirty="0" smtClean="0"/>
              <a:t>th</a:t>
            </a:r>
            <a:r>
              <a:rPr lang="en-US" dirty="0" smtClean="0"/>
              <a:t> Annual Local Government Seminar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0678C-0A2B-4ADF-AAAF-A7A60D138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349862"/>
      </p:ext>
    </p:extLst>
  </p:cSld>
  <p:clrMap bg1="lt1" tx1="dk1" bg2="lt2" tx2="dk2" accent1="accent1" accent2="accent2" accent3="accent3" accent4="accent4" accent5="accent5" accent6="accent6" hlink="hlink" folHlink="folHlink"/>
  <p:sldLayoutIdLst>
    <p:sldLayoutId id="2147483742" r:id="rId1"/>
  </p:sldLayoutIdLst>
  <p:hf sldNum="0"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Getting the Most from Your Appraisal District</a:t>
            </a:r>
            <a:endParaRPr lang="en-US" dirty="0"/>
          </a:p>
        </p:txBody>
      </p:sp>
      <p:sp>
        <p:nvSpPr>
          <p:cNvPr id="5" name="Subtitle 4"/>
          <p:cNvSpPr>
            <a:spLocks noGrp="1"/>
          </p:cNvSpPr>
          <p:nvPr>
            <p:ph type="subTitle" idx="1"/>
          </p:nvPr>
        </p:nvSpPr>
        <p:spPr/>
        <p:txBody>
          <a:bodyPr>
            <a:normAutofit/>
          </a:bodyPr>
          <a:lstStyle/>
          <a:p>
            <a:endParaRPr lang="en-US" dirty="0" smtClean="0"/>
          </a:p>
          <a:p>
            <a:r>
              <a:rPr lang="en-US" dirty="0" smtClean="0"/>
              <a:t>By Sands Stiefer</a:t>
            </a:r>
            <a:endParaRPr lang="en-US" dirty="0"/>
          </a:p>
        </p:txBody>
      </p:sp>
    </p:spTree>
    <p:extLst>
      <p:ext uri="{BB962C8B-B14F-4D97-AF65-F5344CB8AC3E}">
        <p14:creationId xmlns:p14="http://schemas.microsoft.com/office/powerpoint/2010/main" val="414996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example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1640145-8185-4FF9-92C9-DEFF5172811C}"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a:t>
            </a:r>
            <a:r>
              <a:rPr lang="en-US" dirty="0" smtClean="0"/>
              <a:t>Seminar</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175" y="1524000"/>
            <a:ext cx="6312351" cy="4724400"/>
          </a:xfrm>
          <a:prstGeom prst="rect">
            <a:avLst/>
          </a:prstGeom>
        </p:spPr>
      </p:pic>
      <p:sp>
        <p:nvSpPr>
          <p:cNvPr id="8" name="Down Arrow 7"/>
          <p:cNvSpPr/>
          <p:nvPr/>
        </p:nvSpPr>
        <p:spPr>
          <a:xfrm>
            <a:off x="4572000" y="3048000"/>
            <a:ext cx="457200"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449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example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1640145-8185-4FF9-92C9-DEFF5172811C}"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a:t>
            </a:r>
            <a:r>
              <a:rPr lang="en-US" dirty="0" smtClean="0"/>
              <a:t>Seminar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952"/>
            <a:ext cx="6311078" cy="47234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524953"/>
            <a:ext cx="6305986" cy="4798694"/>
          </a:xfrm>
          <a:prstGeom prst="rect">
            <a:avLst/>
          </a:prstGeom>
        </p:spPr>
      </p:pic>
    </p:spTree>
    <p:extLst>
      <p:ext uri="{BB962C8B-B14F-4D97-AF65-F5344CB8AC3E}">
        <p14:creationId xmlns:p14="http://schemas.microsoft.com/office/powerpoint/2010/main" val="3513851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example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1640145-8185-4FF9-92C9-DEFF5172811C}"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952"/>
            <a:ext cx="6311078" cy="47234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524953"/>
            <a:ext cx="6305986" cy="4798694"/>
          </a:xfrm>
          <a:prstGeom prst="rect">
            <a:avLst/>
          </a:prstGeom>
        </p:spPr>
      </p:pic>
      <p:sp>
        <p:nvSpPr>
          <p:cNvPr id="8" name="Rectangular Callout 7"/>
          <p:cNvSpPr/>
          <p:nvPr/>
        </p:nvSpPr>
        <p:spPr>
          <a:xfrm>
            <a:off x="5334000" y="1981200"/>
            <a:ext cx="1600200" cy="533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Where’s the ship been?</a:t>
            </a:r>
            <a:endParaRPr lang="en-US" dirty="0"/>
          </a:p>
        </p:txBody>
      </p:sp>
      <p:sp>
        <p:nvSpPr>
          <p:cNvPr id="9" name="Rectangular Callout 8"/>
          <p:cNvSpPr/>
          <p:nvPr/>
        </p:nvSpPr>
        <p:spPr>
          <a:xfrm>
            <a:off x="2133600" y="3657600"/>
            <a:ext cx="1600200" cy="4572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What’s in the warehouse?</a:t>
            </a:r>
            <a:endParaRPr lang="en-US" dirty="0"/>
          </a:p>
        </p:txBody>
      </p:sp>
      <p:sp>
        <p:nvSpPr>
          <p:cNvPr id="10" name="Rectangular Callout 9"/>
          <p:cNvSpPr/>
          <p:nvPr/>
        </p:nvSpPr>
        <p:spPr>
          <a:xfrm>
            <a:off x="1828800" y="1714500"/>
            <a:ext cx="1371600" cy="533400"/>
          </a:xfrm>
          <a:prstGeom prst="wedgeRectCallout">
            <a:avLst>
              <a:gd name="adj1" fmla="val -40613"/>
              <a:gd name="adj2" fmla="val 81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What’s in the tanks?</a:t>
            </a:r>
            <a:endParaRPr lang="en-US" dirty="0"/>
          </a:p>
        </p:txBody>
      </p:sp>
      <p:sp>
        <p:nvSpPr>
          <p:cNvPr id="11" name="Rectangular Callout 10"/>
          <p:cNvSpPr/>
          <p:nvPr/>
        </p:nvSpPr>
        <p:spPr>
          <a:xfrm>
            <a:off x="3581400" y="2590800"/>
            <a:ext cx="1524000" cy="457200"/>
          </a:xfrm>
          <a:prstGeom prst="wedgeRectCallout">
            <a:avLst>
              <a:gd name="adj1" fmla="val -121053"/>
              <a:gd name="adj2" fmla="val 51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Who owns the trucks?</a:t>
            </a:r>
            <a:endParaRPr lang="en-US" dirty="0"/>
          </a:p>
        </p:txBody>
      </p:sp>
      <p:sp>
        <p:nvSpPr>
          <p:cNvPr id="12" name="Rectangular Callout 11"/>
          <p:cNvSpPr/>
          <p:nvPr/>
        </p:nvSpPr>
        <p:spPr>
          <a:xfrm>
            <a:off x="5257800" y="4648200"/>
            <a:ext cx="1371600" cy="533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Leased or owned?</a:t>
            </a:r>
            <a:endParaRPr lang="en-US" dirty="0"/>
          </a:p>
        </p:txBody>
      </p:sp>
    </p:spTree>
    <p:extLst>
      <p:ext uri="{BB962C8B-B14F-4D97-AF65-F5344CB8AC3E}">
        <p14:creationId xmlns:p14="http://schemas.microsoft.com/office/powerpoint/2010/main" val="38300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Property taxes operate on an annual cycle</a:t>
            </a:r>
            <a:endParaRPr lang="en-US" dirty="0"/>
          </a:p>
        </p:txBody>
      </p:sp>
      <p:sp>
        <p:nvSpPr>
          <p:cNvPr id="3" name="Text Placeholder 2"/>
          <p:cNvSpPr>
            <a:spLocks noGrp="1"/>
          </p:cNvSpPr>
          <p:nvPr>
            <p:ph type="body" idx="1"/>
          </p:nvPr>
        </p:nvSpPr>
        <p:spPr/>
        <p:txBody>
          <a:bodyPr/>
          <a:lstStyle/>
          <a:p>
            <a:r>
              <a:rPr lang="en-US" dirty="0" smtClean="0"/>
              <a:t>January – April  CADs Develop values</a:t>
            </a:r>
          </a:p>
          <a:p>
            <a:r>
              <a:rPr lang="en-US" dirty="0" smtClean="0"/>
              <a:t>May – July ARB process</a:t>
            </a:r>
          </a:p>
          <a:p>
            <a:r>
              <a:rPr lang="en-US" dirty="0" smtClean="0"/>
              <a:t>August – October Units set rates and send bills</a:t>
            </a:r>
          </a:p>
          <a:p>
            <a:r>
              <a:rPr lang="en-US" dirty="0" smtClean="0"/>
              <a:t>November – January Tax collection process</a:t>
            </a:r>
            <a:endParaRPr lang="en-US" dirty="0"/>
          </a:p>
        </p:txBody>
      </p:sp>
      <p:sp>
        <p:nvSpPr>
          <p:cNvPr id="4" name="Date Placeholder 3"/>
          <p:cNvSpPr>
            <a:spLocks noGrp="1"/>
          </p:cNvSpPr>
          <p:nvPr>
            <p:ph type="dt" sz="half" idx="10"/>
          </p:nvPr>
        </p:nvSpPr>
        <p:spPr/>
        <p:txBody>
          <a:bodyPr/>
          <a:lstStyle/>
          <a:p>
            <a:fld id="{6D3BA78B-3B4E-4148-A1BA-CE8D0A049A5A}"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a:t>
            </a:r>
            <a:r>
              <a:rPr lang="en-US" dirty="0" smtClean="0"/>
              <a:t>Seminar</a:t>
            </a:r>
            <a:endParaRPr lang="en-US" dirty="0"/>
          </a:p>
        </p:txBody>
      </p:sp>
    </p:spTree>
    <p:extLst>
      <p:ext uri="{BB962C8B-B14F-4D97-AF65-F5344CB8AC3E}">
        <p14:creationId xmlns:p14="http://schemas.microsoft.com/office/powerpoint/2010/main" val="2018367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Cities have a voice in CAD governance</a:t>
            </a:r>
            <a:endParaRPr lang="en-US" dirty="0"/>
          </a:p>
        </p:txBody>
      </p:sp>
      <p:sp>
        <p:nvSpPr>
          <p:cNvPr id="3" name="Text Placeholder 2"/>
          <p:cNvSpPr>
            <a:spLocks noGrp="1"/>
          </p:cNvSpPr>
          <p:nvPr>
            <p:ph type="body" idx="1"/>
          </p:nvPr>
        </p:nvSpPr>
        <p:spPr/>
        <p:txBody>
          <a:bodyPr/>
          <a:lstStyle/>
          <a:p>
            <a:r>
              <a:rPr lang="en-US" dirty="0" smtClean="0"/>
              <a:t>Cities participate in the election of CAD directors.</a:t>
            </a:r>
          </a:p>
          <a:p>
            <a:r>
              <a:rPr lang="en-US" dirty="0" smtClean="0"/>
              <a:t>Right to nominate candidates</a:t>
            </a:r>
          </a:p>
          <a:p>
            <a:r>
              <a:rPr lang="en-US" dirty="0" smtClean="0"/>
              <a:t>Vote in proportion to levy (varies with CAD)</a:t>
            </a:r>
          </a:p>
          <a:p>
            <a:r>
              <a:rPr lang="en-US" dirty="0" smtClean="0"/>
              <a:t>Right to recall members they voted for</a:t>
            </a:r>
          </a:p>
          <a:p>
            <a:r>
              <a:rPr lang="en-US" dirty="0" smtClean="0"/>
              <a:t>Some CADs have specific city representatives</a:t>
            </a:r>
            <a:endParaRPr lang="en-US" dirty="0"/>
          </a:p>
        </p:txBody>
      </p:sp>
      <p:sp>
        <p:nvSpPr>
          <p:cNvPr id="4" name="Date Placeholder 3"/>
          <p:cNvSpPr>
            <a:spLocks noGrp="1"/>
          </p:cNvSpPr>
          <p:nvPr>
            <p:ph type="dt" sz="half" idx="10"/>
          </p:nvPr>
        </p:nvSpPr>
        <p:spPr/>
        <p:txBody>
          <a:bodyPr/>
          <a:lstStyle/>
          <a:p>
            <a:fld id="{49E53482-9FE4-4CB0-84C4-28A93B7A0904}"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2975340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Cities have a voice in CAD spending</a:t>
            </a:r>
            <a:endParaRPr lang="en-US" dirty="0"/>
          </a:p>
        </p:txBody>
      </p:sp>
      <p:sp>
        <p:nvSpPr>
          <p:cNvPr id="3" name="Text Placeholder 2"/>
          <p:cNvSpPr>
            <a:spLocks noGrp="1"/>
          </p:cNvSpPr>
          <p:nvPr>
            <p:ph type="body" idx="1"/>
          </p:nvPr>
        </p:nvSpPr>
        <p:spPr/>
        <p:txBody>
          <a:bodyPr/>
          <a:lstStyle/>
          <a:p>
            <a:r>
              <a:rPr lang="en-US" dirty="0" smtClean="0"/>
              <a:t>Cities pay a portion of the CAD budget</a:t>
            </a:r>
          </a:p>
          <a:p>
            <a:r>
              <a:rPr lang="en-US" dirty="0" smtClean="0"/>
              <a:t>Equivalent to the ratio of the city levy to all taxes levied in the CAD</a:t>
            </a:r>
          </a:p>
          <a:p>
            <a:r>
              <a:rPr lang="en-US" dirty="0" smtClean="0"/>
              <a:t>Budget process runs from June – September</a:t>
            </a:r>
          </a:p>
          <a:p>
            <a:r>
              <a:rPr lang="en-US" dirty="0" smtClean="0"/>
              <a:t>Input through directors, chief appraiser, public hearings</a:t>
            </a:r>
            <a:endParaRPr lang="en-US" dirty="0"/>
          </a:p>
        </p:txBody>
      </p:sp>
      <p:sp>
        <p:nvSpPr>
          <p:cNvPr id="4" name="Date Placeholder 3"/>
          <p:cNvSpPr>
            <a:spLocks noGrp="1"/>
          </p:cNvSpPr>
          <p:nvPr>
            <p:ph type="dt" sz="half" idx="10"/>
          </p:nvPr>
        </p:nvSpPr>
        <p:spPr/>
        <p:txBody>
          <a:bodyPr/>
          <a:lstStyle/>
          <a:p>
            <a:fld id="{5298A429-A7FB-4AF2-BD9A-7A2807AB0CE1}"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355558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Cities have a voice in vetoing bad decisions</a:t>
            </a:r>
            <a:endParaRPr lang="en-US" dirty="0"/>
          </a:p>
        </p:txBody>
      </p:sp>
      <p:sp>
        <p:nvSpPr>
          <p:cNvPr id="3" name="Text Placeholder 2"/>
          <p:cNvSpPr>
            <a:spLocks noGrp="1"/>
          </p:cNvSpPr>
          <p:nvPr>
            <p:ph type="body" idx="1"/>
          </p:nvPr>
        </p:nvSpPr>
        <p:spPr/>
        <p:txBody>
          <a:bodyPr/>
          <a:lstStyle/>
          <a:p>
            <a:r>
              <a:rPr lang="en-US" dirty="0" smtClean="0"/>
              <a:t>Any CAD budget or other decision of CAD board can be vetoed by a majority of the total number of county, cities, school districts, and junior college districts in the county. </a:t>
            </a:r>
            <a:endParaRPr lang="en-US" dirty="0"/>
          </a:p>
        </p:txBody>
      </p:sp>
      <p:sp>
        <p:nvSpPr>
          <p:cNvPr id="4" name="Date Placeholder 3"/>
          <p:cNvSpPr>
            <a:spLocks noGrp="1"/>
          </p:cNvSpPr>
          <p:nvPr>
            <p:ph type="dt" sz="half" idx="10"/>
          </p:nvPr>
        </p:nvSpPr>
        <p:spPr/>
        <p:txBody>
          <a:bodyPr/>
          <a:lstStyle/>
          <a:p>
            <a:fld id="{261F69EE-7999-4FCB-83EC-4D80835FC401}"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200159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CAD directors can (and can’t do)</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B9453568-831F-4DE4-BD49-DA785F07FDA8}"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46073739"/>
              </p:ext>
            </p:extLst>
          </p:nvPr>
        </p:nvGraphicFramePr>
        <p:xfrm>
          <a:off x="1371600" y="2057400"/>
          <a:ext cx="6705600" cy="4110346"/>
        </p:xfrm>
        <a:graphic>
          <a:graphicData uri="http://schemas.openxmlformats.org/drawingml/2006/table">
            <a:tbl>
              <a:tblPr firstRow="1" bandRow="1">
                <a:tableStyleId>{5C22544A-7EE6-4342-B048-85BDC9FD1C3A}</a:tableStyleId>
              </a:tblPr>
              <a:tblGrid>
                <a:gridCol w="3352800"/>
                <a:gridCol w="3352800"/>
              </a:tblGrid>
              <a:tr h="265645">
                <a:tc>
                  <a:txBody>
                    <a:bodyPr/>
                    <a:lstStyle/>
                    <a:p>
                      <a:r>
                        <a:rPr lang="en-US" dirty="0" smtClean="0"/>
                        <a:t>They do</a:t>
                      </a:r>
                      <a:endParaRPr lang="en-US" dirty="0"/>
                    </a:p>
                  </a:txBody>
                  <a:tcPr/>
                </a:tc>
                <a:tc>
                  <a:txBody>
                    <a:bodyPr/>
                    <a:lstStyle/>
                    <a:p>
                      <a:r>
                        <a:rPr lang="en-US" dirty="0" smtClean="0"/>
                        <a:t>They can’t do</a:t>
                      </a:r>
                      <a:endParaRPr lang="en-US" dirty="0"/>
                    </a:p>
                  </a:txBody>
                  <a:tcPr/>
                </a:tc>
              </a:tr>
              <a:tr h="655014">
                <a:tc>
                  <a:txBody>
                    <a:bodyPr/>
                    <a:lstStyle/>
                    <a:p>
                      <a:r>
                        <a:rPr lang="en-US" dirty="0" smtClean="0"/>
                        <a:t>Employ chief appraiser</a:t>
                      </a:r>
                      <a:endParaRPr lang="en-US" dirty="0"/>
                    </a:p>
                  </a:txBody>
                  <a:tcPr/>
                </a:tc>
                <a:tc>
                  <a:txBody>
                    <a:bodyPr/>
                    <a:lstStyle/>
                    <a:p>
                      <a:r>
                        <a:rPr lang="en-US" dirty="0" smtClean="0"/>
                        <a:t>Communicate with chief appraiser about appraisals</a:t>
                      </a:r>
                      <a:endParaRPr lang="en-US" dirty="0"/>
                    </a:p>
                  </a:txBody>
                  <a:tcPr/>
                </a:tc>
              </a:tr>
              <a:tr h="851519">
                <a:tc>
                  <a:txBody>
                    <a:bodyPr/>
                    <a:lstStyle/>
                    <a:p>
                      <a:r>
                        <a:rPr lang="en-US" dirty="0" smtClean="0"/>
                        <a:t>Appoint ARB chair (and smaller counties</a:t>
                      </a:r>
                      <a:r>
                        <a:rPr lang="en-US" baseline="0" dirty="0" smtClean="0"/>
                        <a:t> appoint members)</a:t>
                      </a:r>
                      <a:endParaRPr lang="en-US" dirty="0"/>
                    </a:p>
                  </a:txBody>
                  <a:tcPr/>
                </a:tc>
                <a:tc>
                  <a:txBody>
                    <a:bodyPr/>
                    <a:lstStyle/>
                    <a:p>
                      <a:r>
                        <a:rPr lang="en-US" dirty="0" smtClean="0"/>
                        <a:t>Influence decisions by the ARB</a:t>
                      </a:r>
                      <a:endParaRPr lang="en-US" dirty="0"/>
                    </a:p>
                  </a:txBody>
                  <a:tcPr/>
                </a:tc>
              </a:tr>
              <a:tr h="265645">
                <a:tc>
                  <a:txBody>
                    <a:bodyPr/>
                    <a:lstStyle/>
                    <a:p>
                      <a:r>
                        <a:rPr lang="en-US" dirty="0" smtClean="0"/>
                        <a:t>Adopt CAD budget</a:t>
                      </a:r>
                      <a:endParaRPr lang="en-US" dirty="0"/>
                    </a:p>
                  </a:txBody>
                  <a:tcPr/>
                </a:tc>
                <a:tc>
                  <a:txBody>
                    <a:bodyPr/>
                    <a:lstStyle/>
                    <a:p>
                      <a:r>
                        <a:rPr lang="en-US" dirty="0" smtClean="0"/>
                        <a:t>Let a city off the budget hook</a:t>
                      </a:r>
                      <a:endParaRPr lang="en-US" dirty="0"/>
                    </a:p>
                  </a:txBody>
                  <a:tcPr/>
                </a:tc>
              </a:tr>
              <a:tr h="851519">
                <a:tc>
                  <a:txBody>
                    <a:bodyPr/>
                    <a:lstStyle/>
                    <a:p>
                      <a:r>
                        <a:rPr lang="en-US" dirty="0" smtClean="0"/>
                        <a:t>Adopt general policies</a:t>
                      </a:r>
                    </a:p>
                  </a:txBody>
                  <a:tcPr/>
                </a:tc>
                <a:tc>
                  <a:txBody>
                    <a:bodyPr/>
                    <a:lstStyle/>
                    <a:p>
                      <a:r>
                        <a:rPr lang="en-US" dirty="0" smtClean="0"/>
                        <a:t>Make employment decisions other than chief appraiser</a:t>
                      </a:r>
                      <a:endParaRPr lang="en-US" dirty="0"/>
                    </a:p>
                  </a:txBody>
                  <a:tcPr/>
                </a:tc>
              </a:tr>
              <a:tr h="655014">
                <a:tc>
                  <a:txBody>
                    <a:bodyPr/>
                    <a:lstStyle/>
                    <a:p>
                      <a:r>
                        <a:rPr lang="en-US" dirty="0" smtClean="0"/>
                        <a:t>Adopt reappraisal plan</a:t>
                      </a:r>
                      <a:endParaRPr lang="en-US" dirty="0"/>
                    </a:p>
                  </a:txBody>
                  <a:tcPr/>
                </a:tc>
                <a:tc>
                  <a:txBody>
                    <a:bodyPr/>
                    <a:lstStyle/>
                    <a:p>
                      <a:r>
                        <a:rPr lang="en-US" dirty="0" smtClean="0"/>
                        <a:t>Participate in individual appraisals</a:t>
                      </a:r>
                      <a:endParaRPr lang="en-US" dirty="0"/>
                    </a:p>
                  </a:txBody>
                  <a:tcPr/>
                </a:tc>
              </a:tr>
              <a:tr h="265645">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2126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Appraiser</a:t>
            </a:r>
            <a:endParaRPr lang="en-US" dirty="0"/>
          </a:p>
        </p:txBody>
      </p:sp>
      <p:sp>
        <p:nvSpPr>
          <p:cNvPr id="3" name="Text Placeholder 2"/>
          <p:cNvSpPr>
            <a:spLocks noGrp="1"/>
          </p:cNvSpPr>
          <p:nvPr>
            <p:ph type="body" idx="1"/>
          </p:nvPr>
        </p:nvSpPr>
        <p:spPr/>
        <p:txBody>
          <a:bodyPr/>
          <a:lstStyle/>
          <a:p>
            <a:r>
              <a:rPr lang="en-US" dirty="0" smtClean="0"/>
              <a:t>Chief administrator of the CAD</a:t>
            </a:r>
          </a:p>
          <a:p>
            <a:r>
              <a:rPr lang="en-US" dirty="0" smtClean="0"/>
              <a:t>Employs and compensates staff</a:t>
            </a:r>
          </a:p>
          <a:p>
            <a:r>
              <a:rPr lang="en-US" dirty="0" smtClean="0"/>
              <a:t>Proposes the CAD budget</a:t>
            </a:r>
          </a:p>
          <a:p>
            <a:r>
              <a:rPr lang="en-US" dirty="0" smtClean="0"/>
              <a:t>Performs a variety of other actions, depending on the size and complexity of the district</a:t>
            </a:r>
          </a:p>
          <a:p>
            <a:r>
              <a:rPr lang="en-US" dirty="0" smtClean="0"/>
              <a:t>Several new or about to be new in jobs</a:t>
            </a:r>
            <a:endParaRPr lang="en-US" dirty="0"/>
          </a:p>
        </p:txBody>
      </p:sp>
      <p:sp>
        <p:nvSpPr>
          <p:cNvPr id="4" name="Date Placeholder 3"/>
          <p:cNvSpPr>
            <a:spLocks noGrp="1"/>
          </p:cNvSpPr>
          <p:nvPr>
            <p:ph type="dt" sz="half" idx="10"/>
          </p:nvPr>
        </p:nvSpPr>
        <p:spPr/>
        <p:txBody>
          <a:bodyPr/>
          <a:lstStyle/>
          <a:p>
            <a:fld id="{C4B9A225-14C3-47B2-8490-A1428FF9E820}"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2452357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a:t>
            </a:r>
            <a:endParaRPr lang="en-US" dirty="0"/>
          </a:p>
        </p:txBody>
      </p:sp>
      <p:sp>
        <p:nvSpPr>
          <p:cNvPr id="3" name="Text Placeholder 2"/>
          <p:cNvSpPr>
            <a:spLocks noGrp="1"/>
          </p:cNvSpPr>
          <p:nvPr>
            <p:ph type="body" idx="1"/>
          </p:nvPr>
        </p:nvSpPr>
        <p:spPr/>
        <p:txBody>
          <a:bodyPr/>
          <a:lstStyle/>
          <a:p>
            <a:r>
              <a:rPr lang="en-US" dirty="0" smtClean="0"/>
              <a:t>Citizen body that hears protests about appraisals</a:t>
            </a:r>
          </a:p>
          <a:p>
            <a:endParaRPr lang="en-US" dirty="0"/>
          </a:p>
        </p:txBody>
      </p:sp>
      <p:sp>
        <p:nvSpPr>
          <p:cNvPr id="4" name="Date Placeholder 3"/>
          <p:cNvSpPr>
            <a:spLocks noGrp="1"/>
          </p:cNvSpPr>
          <p:nvPr>
            <p:ph type="dt" sz="half" idx="10"/>
          </p:nvPr>
        </p:nvSpPr>
        <p:spPr/>
        <p:txBody>
          <a:bodyPr/>
          <a:lstStyle/>
          <a:p>
            <a:fld id="{3D8355F5-C9F8-4C48-A9EF-F6002DBBC5E0}" type="datetime1">
              <a:rPr lang="en-US" smtClean="0"/>
              <a:t>1/17/2019</a:t>
            </a:fld>
            <a:endParaRPr lang="en-US" dirty="0"/>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556" y="2133600"/>
            <a:ext cx="5212882"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49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CAD’s generally</a:t>
            </a:r>
            <a:endParaRPr lang="en-US" dirty="0"/>
          </a:p>
        </p:txBody>
      </p:sp>
      <p:sp>
        <p:nvSpPr>
          <p:cNvPr id="7" name="Text Placeholder 6"/>
          <p:cNvSpPr>
            <a:spLocks noGrp="1"/>
          </p:cNvSpPr>
          <p:nvPr>
            <p:ph type="body" idx="1"/>
          </p:nvPr>
        </p:nvSpPr>
        <p:spPr/>
        <p:txBody>
          <a:bodyPr/>
          <a:lstStyle/>
          <a:p>
            <a:r>
              <a:rPr lang="en-US" dirty="0" smtClean="0"/>
              <a:t>Created by legislature in 1979</a:t>
            </a:r>
          </a:p>
          <a:p>
            <a:r>
              <a:rPr lang="en-US" dirty="0" smtClean="0"/>
              <a:t>Responsible for property tax appraisals, tax ownership records, and exemption administration</a:t>
            </a:r>
          </a:p>
          <a:p>
            <a:r>
              <a:rPr lang="en-US" dirty="0" smtClean="0"/>
              <a:t>Previously each taxing jurisdiction could do its own appraisals</a:t>
            </a:r>
            <a:endParaRPr lang="en-US" dirty="0"/>
          </a:p>
        </p:txBody>
      </p:sp>
      <p:sp>
        <p:nvSpPr>
          <p:cNvPr id="4" name="Date Placeholder 3"/>
          <p:cNvSpPr>
            <a:spLocks noGrp="1"/>
          </p:cNvSpPr>
          <p:nvPr>
            <p:ph type="dt" sz="half" idx="10"/>
          </p:nvPr>
        </p:nvSpPr>
        <p:spPr/>
        <p:txBody>
          <a:bodyPr/>
          <a:lstStyle/>
          <a:p>
            <a:r>
              <a:rPr lang="en-US" dirty="0" smtClean="0"/>
              <a:t>January </a:t>
            </a:r>
            <a:r>
              <a:rPr lang="en-US" dirty="0" smtClean="0"/>
              <a:t>30 2019</a:t>
            </a:r>
            <a:endParaRPr lang="en-US" dirty="0"/>
          </a:p>
        </p:txBody>
      </p:sp>
      <p:sp>
        <p:nvSpPr>
          <p:cNvPr id="5" name="Footer Placeholder 4"/>
          <p:cNvSpPr>
            <a:spLocks noGrp="1"/>
          </p:cNvSpPr>
          <p:nvPr>
            <p:ph type="ftr" sz="quarter" idx="11"/>
          </p:nvPr>
        </p:nvSpPr>
        <p:spPr/>
        <p:txBody>
          <a:bodyPr/>
          <a:lstStyle/>
          <a:p>
            <a:r>
              <a:rPr lang="en-US" dirty="0" smtClean="0"/>
              <a:t>15</a:t>
            </a:r>
            <a:r>
              <a:rPr lang="en-US" baseline="30000" dirty="0" smtClean="0"/>
              <a:t>th</a:t>
            </a:r>
            <a:r>
              <a:rPr lang="en-US" dirty="0" smtClean="0"/>
              <a:t> </a:t>
            </a:r>
            <a:r>
              <a:rPr lang="en-US" dirty="0" smtClean="0"/>
              <a:t>Annual Local Government Seminar</a:t>
            </a:r>
            <a:endParaRPr lang="en-US" dirty="0"/>
          </a:p>
        </p:txBody>
      </p:sp>
    </p:spTree>
    <p:extLst>
      <p:ext uri="{BB962C8B-B14F-4D97-AF65-F5344CB8AC3E}">
        <p14:creationId xmlns:p14="http://schemas.microsoft.com/office/powerpoint/2010/main" val="1066656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Assessors and CADs</a:t>
            </a:r>
            <a:endParaRPr lang="en-US" dirty="0"/>
          </a:p>
        </p:txBody>
      </p:sp>
      <p:sp>
        <p:nvSpPr>
          <p:cNvPr id="3" name="Text Placeholder 2"/>
          <p:cNvSpPr>
            <a:spLocks noGrp="1"/>
          </p:cNvSpPr>
          <p:nvPr>
            <p:ph type="body" idx="1"/>
          </p:nvPr>
        </p:nvSpPr>
        <p:spPr/>
        <p:txBody>
          <a:bodyPr/>
          <a:lstStyle/>
          <a:p>
            <a:r>
              <a:rPr lang="en-US" dirty="0" smtClean="0"/>
              <a:t>Cities can have their own tax assessor or contract with another jurisdiction to handle that for them. </a:t>
            </a:r>
          </a:p>
          <a:p>
            <a:r>
              <a:rPr lang="en-US" dirty="0" smtClean="0"/>
              <a:t>Many of the CAD’s statutory communications take place with the assessor.</a:t>
            </a:r>
          </a:p>
          <a:p>
            <a:r>
              <a:rPr lang="en-US" dirty="0" smtClean="0"/>
              <a:t>CADs assume the assessor tells you.</a:t>
            </a:r>
            <a:endParaRPr lang="en-US" dirty="0"/>
          </a:p>
        </p:txBody>
      </p:sp>
      <p:sp>
        <p:nvSpPr>
          <p:cNvPr id="4" name="Date Placeholder 3"/>
          <p:cNvSpPr>
            <a:spLocks noGrp="1"/>
          </p:cNvSpPr>
          <p:nvPr>
            <p:ph type="dt" sz="half" idx="10"/>
          </p:nvPr>
        </p:nvSpPr>
        <p:spPr/>
        <p:txBody>
          <a:bodyPr/>
          <a:lstStyle/>
          <a:p>
            <a:fld id="{52CB2A15-6A46-4054-9F20-0B40430559CC}"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405654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Cities have a voice in setting tax amounts</a:t>
            </a:r>
            <a:endParaRPr lang="en-US" dirty="0"/>
          </a:p>
        </p:txBody>
      </p:sp>
      <p:sp>
        <p:nvSpPr>
          <p:cNvPr id="3" name="Text Placeholder 2"/>
          <p:cNvSpPr>
            <a:spLocks noGrp="1"/>
          </p:cNvSpPr>
          <p:nvPr>
            <p:ph type="body" idx="1"/>
          </p:nvPr>
        </p:nvSpPr>
        <p:spPr/>
        <p:txBody>
          <a:bodyPr/>
          <a:lstStyle/>
          <a:p>
            <a:r>
              <a:rPr lang="en-US" dirty="0" smtClean="0"/>
              <a:t>Tax amount = Tax Rate (set by the city) x Taxable Value (set by the CAD)</a:t>
            </a:r>
          </a:p>
          <a:p>
            <a:r>
              <a:rPr lang="en-US" dirty="0" smtClean="0"/>
              <a:t>In theory, as values of existing properties increase, the tax rate can decrease to offset value changes.</a:t>
            </a:r>
          </a:p>
          <a:p>
            <a:r>
              <a:rPr lang="en-US" dirty="0" smtClean="0"/>
              <a:t>Cities also have the power to adopt and change a variety of exemptions</a:t>
            </a:r>
            <a:endParaRPr lang="en-US" dirty="0"/>
          </a:p>
        </p:txBody>
      </p:sp>
      <p:sp>
        <p:nvSpPr>
          <p:cNvPr id="4" name="Date Placeholder 3"/>
          <p:cNvSpPr>
            <a:spLocks noGrp="1"/>
          </p:cNvSpPr>
          <p:nvPr>
            <p:ph type="dt" sz="half" idx="10"/>
          </p:nvPr>
        </p:nvSpPr>
        <p:spPr/>
        <p:txBody>
          <a:bodyPr/>
          <a:lstStyle/>
          <a:p>
            <a:fld id="{6502E844-4FEC-4FC5-832C-2E31CBE99A95}"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347389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exemptions</a:t>
            </a:r>
            <a:endParaRPr lang="en-US" dirty="0"/>
          </a:p>
        </p:txBody>
      </p:sp>
      <p:sp>
        <p:nvSpPr>
          <p:cNvPr id="3" name="Text Placeholder 2"/>
          <p:cNvSpPr>
            <a:spLocks noGrp="1"/>
          </p:cNvSpPr>
          <p:nvPr>
            <p:ph type="body" idx="1"/>
          </p:nvPr>
        </p:nvSpPr>
        <p:spPr/>
        <p:txBody>
          <a:bodyPr/>
          <a:lstStyle/>
          <a:p>
            <a:r>
              <a:rPr lang="en-US" dirty="0" smtClean="0"/>
              <a:t>Residence homestead (up to 20%)</a:t>
            </a:r>
          </a:p>
          <a:p>
            <a:r>
              <a:rPr lang="en-US" dirty="0" smtClean="0"/>
              <a:t>Over-65 homestead (at least $3,000, no max)</a:t>
            </a:r>
          </a:p>
          <a:p>
            <a:r>
              <a:rPr lang="en-US" dirty="0" smtClean="0"/>
              <a:t>Tax abatement (up to 10 year for new property value)</a:t>
            </a:r>
          </a:p>
          <a:p>
            <a:r>
              <a:rPr lang="en-US" dirty="0" smtClean="0"/>
              <a:t>Freeport and goods in transit (benefit those who make and ship goods)</a:t>
            </a:r>
          </a:p>
          <a:p>
            <a:r>
              <a:rPr lang="en-US" dirty="0" smtClean="0"/>
              <a:t>Historic sites</a:t>
            </a:r>
            <a:endParaRPr lang="en-US" dirty="0"/>
          </a:p>
        </p:txBody>
      </p:sp>
      <p:sp>
        <p:nvSpPr>
          <p:cNvPr id="4" name="Date Placeholder 3"/>
          <p:cNvSpPr>
            <a:spLocks noGrp="1"/>
          </p:cNvSpPr>
          <p:nvPr>
            <p:ph type="dt" sz="half" idx="10"/>
          </p:nvPr>
        </p:nvSpPr>
        <p:spPr/>
        <p:txBody>
          <a:bodyPr/>
          <a:lstStyle/>
          <a:p>
            <a:fld id="{5ADF7444-3B5D-4D0B-AA2C-ECB87783576E}"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3601702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I get budget help from the CAD?</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a:t>not later than April 30, the chief appraiser shall prepare and certify to the assessor for each county, municipality, and school district participating in the appraisal district an estimate of the taxable value of property in that taxing unit. The chief appraiser shall assist each county, municipality, and school district in determining values of property in that taxing unit for the taxing unit's budgetary purposes.</a:t>
            </a:r>
          </a:p>
          <a:p>
            <a:pPr marL="0" indent="0">
              <a:buNone/>
            </a:pPr>
            <a:r>
              <a:rPr lang="en-US" dirty="0" smtClean="0"/>
              <a:t>Tex</a:t>
            </a:r>
            <a:r>
              <a:rPr lang="en-US" dirty="0"/>
              <a:t>. Tax Code Ann. § 26.01 (West)</a:t>
            </a:r>
          </a:p>
        </p:txBody>
      </p:sp>
      <p:sp>
        <p:nvSpPr>
          <p:cNvPr id="4" name="Date Placeholder 3"/>
          <p:cNvSpPr>
            <a:spLocks noGrp="1"/>
          </p:cNvSpPr>
          <p:nvPr>
            <p:ph type="dt" sz="half" idx="10"/>
          </p:nvPr>
        </p:nvSpPr>
        <p:spPr/>
        <p:txBody>
          <a:bodyPr/>
          <a:lstStyle/>
          <a:p>
            <a:fld id="{A70C88E9-9CC8-4D47-92CC-BAD22DFC258D}"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3573824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stuff</a:t>
            </a:r>
            <a:endParaRPr lang="en-US" dirty="0"/>
          </a:p>
        </p:txBody>
      </p:sp>
      <p:sp>
        <p:nvSpPr>
          <p:cNvPr id="3" name="Text Placeholder 2"/>
          <p:cNvSpPr>
            <a:spLocks noGrp="1"/>
          </p:cNvSpPr>
          <p:nvPr>
            <p:ph type="body" idx="1"/>
          </p:nvPr>
        </p:nvSpPr>
        <p:spPr/>
        <p:txBody>
          <a:bodyPr/>
          <a:lstStyle/>
          <a:p>
            <a:r>
              <a:rPr lang="en-US" dirty="0" smtClean="0"/>
              <a:t>Preliminary estimate of value April 30</a:t>
            </a:r>
          </a:p>
          <a:p>
            <a:r>
              <a:rPr lang="en-US" dirty="0" smtClean="0"/>
              <a:t>Certified appraisal roll ~July 25</a:t>
            </a:r>
          </a:p>
          <a:p>
            <a:r>
              <a:rPr lang="en-US" dirty="0" smtClean="0"/>
              <a:t>CADs rely heavily on data that comes in between January 1 and the date they send notices.  </a:t>
            </a:r>
          </a:p>
          <a:p>
            <a:r>
              <a:rPr lang="en-US" dirty="0" smtClean="0"/>
              <a:t>Check with your CAD about one on ones, briefings, etc.</a:t>
            </a:r>
            <a:endParaRPr lang="en-US" dirty="0"/>
          </a:p>
        </p:txBody>
      </p:sp>
      <p:sp>
        <p:nvSpPr>
          <p:cNvPr id="4" name="Date Placeholder 3"/>
          <p:cNvSpPr>
            <a:spLocks noGrp="1"/>
          </p:cNvSpPr>
          <p:nvPr>
            <p:ph type="dt" sz="half" idx="10"/>
          </p:nvPr>
        </p:nvSpPr>
        <p:spPr/>
        <p:txBody>
          <a:bodyPr/>
          <a:lstStyle/>
          <a:p>
            <a:fld id="{301A617B-F797-4647-9E75-BC79F7F7F488}"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2662162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Once I have my bills out everything’s OK, right?</a:t>
            </a:r>
            <a:endParaRPr lang="en-US" dirty="0"/>
          </a:p>
        </p:txBody>
      </p:sp>
      <p:sp>
        <p:nvSpPr>
          <p:cNvPr id="3" name="Text Placeholder 2"/>
          <p:cNvSpPr>
            <a:spLocks noGrp="1"/>
          </p:cNvSpPr>
          <p:nvPr>
            <p:ph type="body" idx="1"/>
          </p:nvPr>
        </p:nvSpPr>
        <p:spPr/>
        <p:txBody>
          <a:bodyPr/>
          <a:lstStyle/>
          <a:p>
            <a:r>
              <a:rPr lang="en-US" dirty="0" smtClean="0"/>
              <a:t>A variety of things can change the roll</a:t>
            </a:r>
          </a:p>
          <a:p>
            <a:r>
              <a:rPr lang="en-US" dirty="0" smtClean="0"/>
              <a:t>Unresolved protests</a:t>
            </a:r>
          </a:p>
          <a:p>
            <a:r>
              <a:rPr lang="en-US" dirty="0" smtClean="0"/>
              <a:t>Litigation settlements</a:t>
            </a:r>
          </a:p>
          <a:p>
            <a:r>
              <a:rPr lang="en-US" dirty="0" smtClean="0"/>
              <a:t>Corrections and exemptions from prior years</a:t>
            </a:r>
          </a:p>
          <a:p>
            <a:r>
              <a:rPr lang="en-US" dirty="0" smtClean="0"/>
              <a:t>Finance folks need to work closely with the CAD to plan for these.</a:t>
            </a:r>
            <a:endParaRPr lang="en-US" dirty="0"/>
          </a:p>
        </p:txBody>
      </p:sp>
      <p:sp>
        <p:nvSpPr>
          <p:cNvPr id="4" name="Date Placeholder 3"/>
          <p:cNvSpPr>
            <a:spLocks noGrp="1"/>
          </p:cNvSpPr>
          <p:nvPr>
            <p:ph type="dt" sz="half" idx="10"/>
          </p:nvPr>
        </p:nvSpPr>
        <p:spPr/>
        <p:txBody>
          <a:bodyPr/>
          <a:lstStyle/>
          <a:p>
            <a:fld id="{C32DC784-67A4-492F-8545-29808BD40213}"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2580630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Cities can help the CADs</a:t>
            </a:r>
            <a:endParaRPr lang="en-US" dirty="0"/>
          </a:p>
        </p:txBody>
      </p:sp>
      <p:sp>
        <p:nvSpPr>
          <p:cNvPr id="3" name="Text Placeholder 2"/>
          <p:cNvSpPr>
            <a:spLocks noGrp="1"/>
          </p:cNvSpPr>
          <p:nvPr>
            <p:ph type="body" idx="1"/>
          </p:nvPr>
        </p:nvSpPr>
        <p:spPr/>
        <p:txBody>
          <a:bodyPr/>
          <a:lstStyle/>
          <a:p>
            <a:r>
              <a:rPr lang="en-US" dirty="0" smtClean="0"/>
              <a:t>Sharing permit records</a:t>
            </a:r>
          </a:p>
          <a:p>
            <a:r>
              <a:rPr lang="en-US" dirty="0" smtClean="0"/>
              <a:t>Prompt notice of annexations, city purchases</a:t>
            </a:r>
          </a:p>
          <a:p>
            <a:r>
              <a:rPr lang="en-US" dirty="0" smtClean="0"/>
              <a:t>Joint efforts</a:t>
            </a:r>
          </a:p>
          <a:p>
            <a:pPr lvl="1"/>
            <a:r>
              <a:rPr lang="en-US" dirty="0" smtClean="0"/>
              <a:t>Disaster estimation</a:t>
            </a:r>
          </a:p>
          <a:p>
            <a:pPr lvl="1"/>
            <a:r>
              <a:rPr lang="en-US" dirty="0" smtClean="0"/>
              <a:t>GIS and property images</a:t>
            </a:r>
          </a:p>
          <a:p>
            <a:pPr lvl="1"/>
            <a:r>
              <a:rPr lang="en-US" dirty="0" smtClean="0"/>
              <a:t>Emergency service sharing</a:t>
            </a:r>
          </a:p>
          <a:p>
            <a:r>
              <a:rPr lang="en-US" dirty="0" smtClean="0"/>
              <a:t>Help us in the legislature!</a:t>
            </a:r>
            <a:endParaRPr lang="en-US" dirty="0"/>
          </a:p>
        </p:txBody>
      </p:sp>
      <p:sp>
        <p:nvSpPr>
          <p:cNvPr id="4" name="Date Placeholder 3"/>
          <p:cNvSpPr>
            <a:spLocks noGrp="1"/>
          </p:cNvSpPr>
          <p:nvPr>
            <p:ph type="dt" sz="half" idx="10"/>
          </p:nvPr>
        </p:nvSpPr>
        <p:spPr/>
        <p:txBody>
          <a:bodyPr/>
          <a:lstStyle/>
          <a:p>
            <a:fld id="{6F37D9C6-8257-4F0B-BB9A-78093C046790}"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3403217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pPr marL="0" indent="0" algn="ctr">
              <a:buNone/>
            </a:pPr>
            <a:r>
              <a:rPr lang="en-US" sz="8000" dirty="0" smtClean="0"/>
              <a:t>Thanks</a:t>
            </a:r>
            <a:r>
              <a:rPr lang="en-US" sz="7200" dirty="0" smtClean="0"/>
              <a:t>!</a:t>
            </a:r>
            <a:endParaRPr lang="en-US" sz="7200" dirty="0"/>
          </a:p>
        </p:txBody>
      </p:sp>
      <p:sp>
        <p:nvSpPr>
          <p:cNvPr id="4" name="Date Placeholder 3"/>
          <p:cNvSpPr>
            <a:spLocks noGrp="1"/>
          </p:cNvSpPr>
          <p:nvPr>
            <p:ph type="dt" sz="half" idx="10"/>
          </p:nvPr>
        </p:nvSpPr>
        <p:spPr/>
        <p:txBody>
          <a:bodyPr/>
          <a:lstStyle/>
          <a:p>
            <a:fld id="{0D80E96B-1C5C-4D71-AEEF-36CDA83C4BE2}"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endParaRPr lang="en-US" dirty="0"/>
          </a:p>
        </p:txBody>
      </p:sp>
    </p:spTree>
    <p:extLst>
      <p:ext uri="{BB962C8B-B14F-4D97-AF65-F5344CB8AC3E}">
        <p14:creationId xmlns:p14="http://schemas.microsoft.com/office/powerpoint/2010/main" val="353091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One CAD for each county, same boundaries as the county</a:t>
            </a:r>
          </a:p>
          <a:p>
            <a:r>
              <a:rPr lang="en-US" dirty="0" smtClean="0"/>
              <a:t>Governed by board of directors</a:t>
            </a:r>
          </a:p>
          <a:p>
            <a:r>
              <a:rPr lang="en-US" dirty="0" smtClean="0"/>
              <a:t>Chief appraiser is the chief administrator</a:t>
            </a:r>
          </a:p>
          <a:p>
            <a:r>
              <a:rPr lang="en-US" dirty="0" smtClean="0"/>
              <a:t>Appraisal review board – citizen board that hears protests (disputes over value)</a:t>
            </a:r>
            <a:endParaRPr lang="en-US" dirty="0"/>
          </a:p>
        </p:txBody>
      </p:sp>
      <p:sp>
        <p:nvSpPr>
          <p:cNvPr id="4" name="Date Placeholder 3"/>
          <p:cNvSpPr>
            <a:spLocks noGrp="1"/>
          </p:cNvSpPr>
          <p:nvPr>
            <p:ph type="dt" sz="half" idx="10"/>
          </p:nvPr>
        </p:nvSpPr>
        <p:spPr/>
        <p:txBody>
          <a:bodyPr/>
          <a:lstStyle/>
          <a:p>
            <a:fld id="{045ED9DD-7707-4F4D-AC7D-727FE8215414}"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p>
          <a:p>
            <a:endParaRPr lang="en-US" dirty="0"/>
          </a:p>
        </p:txBody>
      </p:sp>
    </p:spTree>
    <p:extLst>
      <p:ext uri="{BB962C8B-B14F-4D97-AF65-F5344CB8AC3E}">
        <p14:creationId xmlns:p14="http://schemas.microsoft.com/office/powerpoint/2010/main" val="374400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CADs have a huge task</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3D455A29-30A8-4F23-9719-AFB29EEC058F}"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803" b="6587"/>
          <a:stretch/>
        </p:blipFill>
        <p:spPr>
          <a:xfrm>
            <a:off x="0" y="1310639"/>
            <a:ext cx="9144000" cy="5547361"/>
          </a:xfrm>
          <a:prstGeom prst="rect">
            <a:avLst/>
          </a:prstGeom>
        </p:spPr>
      </p:pic>
    </p:spTree>
    <p:extLst>
      <p:ext uri="{BB962C8B-B14F-4D97-AF65-F5344CB8AC3E}">
        <p14:creationId xmlns:p14="http://schemas.microsoft.com/office/powerpoint/2010/main" val="103125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9759E1AE-6583-43C1-9456-011F62ED7644}"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797869" cy="6324600"/>
          </a:xfrm>
          <a:prstGeom prst="rect">
            <a:avLst/>
          </a:prstGeom>
        </p:spPr>
      </p:pic>
    </p:spTree>
    <p:extLst>
      <p:ext uri="{BB962C8B-B14F-4D97-AF65-F5344CB8AC3E}">
        <p14:creationId xmlns:p14="http://schemas.microsoft.com/office/powerpoint/2010/main" val="246930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dirty="0" smtClean="0"/>
              <a:t>The counties in the SMSA, Brazoria, Chambers, Fort Bend, Galveston, Harris, Liberty, Waller, and Montgomery…</a:t>
            </a:r>
          </a:p>
          <a:p>
            <a:r>
              <a:rPr lang="en-US" dirty="0" smtClean="0"/>
              <a:t>Have 19% of the state’s 19M parcels, but</a:t>
            </a:r>
          </a:p>
          <a:p>
            <a:r>
              <a:rPr lang="en-US" dirty="0" smtClean="0"/>
              <a:t>24% of the business personal property value</a:t>
            </a:r>
          </a:p>
          <a:p>
            <a:r>
              <a:rPr lang="en-US" dirty="0" smtClean="0"/>
              <a:t>29% of the commercial real property value</a:t>
            </a:r>
          </a:p>
          <a:p>
            <a:r>
              <a:rPr lang="en-US" dirty="0"/>
              <a:t>36% of the industrial personal property value</a:t>
            </a:r>
          </a:p>
          <a:p>
            <a:r>
              <a:rPr lang="en-US" dirty="0" smtClean="0"/>
              <a:t>39% of the industrial real property value</a:t>
            </a:r>
          </a:p>
        </p:txBody>
      </p:sp>
      <p:sp>
        <p:nvSpPr>
          <p:cNvPr id="4" name="Date Placeholder 3"/>
          <p:cNvSpPr>
            <a:spLocks noGrp="1"/>
          </p:cNvSpPr>
          <p:nvPr>
            <p:ph type="dt" sz="half" idx="10"/>
          </p:nvPr>
        </p:nvSpPr>
        <p:spPr/>
        <p:txBody>
          <a:bodyPr/>
          <a:lstStyle/>
          <a:p>
            <a:fld id="{6A783C5D-DDD8-4A2A-AF54-5322CEF243E4}"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Seminar</a:t>
            </a:r>
          </a:p>
          <a:p>
            <a:endParaRPr lang="en-US" dirty="0"/>
          </a:p>
        </p:txBody>
      </p:sp>
    </p:spTree>
    <p:extLst>
      <p:ext uri="{BB962C8B-B14F-4D97-AF65-F5344CB8AC3E}">
        <p14:creationId xmlns:p14="http://schemas.microsoft.com/office/powerpoint/2010/main" val="170212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vs. Mass Appraisal</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1062D4FB-BEE7-4C38-84A9-24DBB5696B42}"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a:t>
            </a:r>
            <a:r>
              <a:rPr lang="en-US" dirty="0" smtClean="0"/>
              <a:t>Seminar</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99" y="1905000"/>
            <a:ext cx="4802293" cy="38862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545" r="10673"/>
          <a:stretch/>
        </p:blipFill>
        <p:spPr>
          <a:xfrm>
            <a:off x="487680" y="2203450"/>
            <a:ext cx="3870960" cy="3289300"/>
          </a:xfrm>
          <a:prstGeom prst="rect">
            <a:avLst/>
          </a:prstGeom>
        </p:spPr>
      </p:pic>
    </p:spTree>
    <p:extLst>
      <p:ext uri="{BB962C8B-B14F-4D97-AF65-F5344CB8AC3E}">
        <p14:creationId xmlns:p14="http://schemas.microsoft.com/office/powerpoint/2010/main" val="323463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are some of the interesting appraisal challenges that presents</a:t>
            </a:r>
            <a:endParaRPr lang="en-US" dirty="0"/>
          </a:p>
        </p:txBody>
      </p:sp>
      <p:sp>
        <p:nvSpPr>
          <p:cNvPr id="3" name="Text Placeholder 2"/>
          <p:cNvSpPr>
            <a:spLocks noGrp="1"/>
          </p:cNvSpPr>
          <p:nvPr>
            <p:ph type="body" idx="1"/>
          </p:nvPr>
        </p:nvSpPr>
        <p:spPr/>
        <p:txBody>
          <a:bodyPr/>
          <a:lstStyle/>
          <a:p>
            <a:r>
              <a:rPr lang="en-US" dirty="0" smtClean="0"/>
              <a:t>Two largest cities in US without zoning (Houston &amp; Pasadena)</a:t>
            </a:r>
          </a:p>
          <a:p>
            <a:r>
              <a:rPr lang="en-US" dirty="0" smtClean="0"/>
              <a:t>Two major ports</a:t>
            </a:r>
          </a:p>
          <a:p>
            <a:r>
              <a:rPr lang="en-US" dirty="0" smtClean="0"/>
              <a:t>Two international airports</a:t>
            </a:r>
          </a:p>
          <a:p>
            <a:r>
              <a:rPr lang="en-US" dirty="0" smtClean="0"/>
              <a:t>Largest petrochemical complex in the US</a:t>
            </a:r>
          </a:p>
          <a:p>
            <a:r>
              <a:rPr lang="en-US" dirty="0" smtClean="0"/>
              <a:t>Even tiny Waller had $1/2B industrial property on its roll in 2017</a:t>
            </a:r>
          </a:p>
          <a:p>
            <a:endParaRPr lang="en-US" dirty="0"/>
          </a:p>
        </p:txBody>
      </p:sp>
      <p:sp>
        <p:nvSpPr>
          <p:cNvPr id="4" name="Date Placeholder 3"/>
          <p:cNvSpPr>
            <a:spLocks noGrp="1"/>
          </p:cNvSpPr>
          <p:nvPr>
            <p:ph type="dt" sz="half" idx="10"/>
          </p:nvPr>
        </p:nvSpPr>
        <p:spPr/>
        <p:txBody>
          <a:bodyPr/>
          <a:lstStyle/>
          <a:p>
            <a:fld id="{BE8BCF66-F843-402D-8F5B-ED3FBA7D4B5F}"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a:t>
            </a:r>
            <a:r>
              <a:rPr lang="en-US" dirty="0" smtClean="0"/>
              <a:t>Seminar</a:t>
            </a:r>
            <a:endParaRPr lang="en-US" dirty="0"/>
          </a:p>
        </p:txBody>
      </p:sp>
    </p:spTree>
    <p:extLst>
      <p:ext uri="{BB962C8B-B14F-4D97-AF65-F5344CB8AC3E}">
        <p14:creationId xmlns:p14="http://schemas.microsoft.com/office/powerpoint/2010/main" val="2684532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example</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A1640145-8185-4FF9-92C9-DEFF5172811C}"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15</a:t>
            </a:r>
            <a:r>
              <a:rPr lang="en-US" baseline="30000" dirty="0"/>
              <a:t>th</a:t>
            </a:r>
            <a:r>
              <a:rPr lang="en-US" dirty="0"/>
              <a:t> Annual Local Government </a:t>
            </a:r>
            <a:r>
              <a:rPr lang="en-US" dirty="0" smtClean="0"/>
              <a:t>Seminar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952"/>
            <a:ext cx="6311078" cy="4723448"/>
          </a:xfrm>
          <a:prstGeom prst="rect">
            <a:avLst/>
          </a:prstGeom>
        </p:spPr>
      </p:pic>
      <p:sp>
        <p:nvSpPr>
          <p:cNvPr id="7" name="Down Arrow 6"/>
          <p:cNvSpPr/>
          <p:nvPr/>
        </p:nvSpPr>
        <p:spPr>
          <a:xfrm>
            <a:off x="4651906" y="4419600"/>
            <a:ext cx="457200"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010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457</TotalTime>
  <Words>1017</Words>
  <Application>Microsoft Office PowerPoint</Application>
  <PresentationFormat>On-screen Show (4:3)</PresentationFormat>
  <Paragraphs>159</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Getting the Most from Your Appraisal District</vt:lpstr>
      <vt:lpstr>About CAD’s generally</vt:lpstr>
      <vt:lpstr>PowerPoint Presentation</vt:lpstr>
      <vt:lpstr>Local CADs have a huge task</vt:lpstr>
      <vt:lpstr>PowerPoint Presentation</vt:lpstr>
      <vt:lpstr>PowerPoint Presentation</vt:lpstr>
      <vt:lpstr>Individual vs. Mass Appraisal</vt:lpstr>
      <vt:lpstr>Here are some of the interesting appraisal challenges that presents</vt:lpstr>
      <vt:lpstr>Complexity example</vt:lpstr>
      <vt:lpstr>Complexity example</vt:lpstr>
      <vt:lpstr>Complexity example</vt:lpstr>
      <vt:lpstr>Complexity example</vt:lpstr>
      <vt:lpstr>Property taxes operate on an annual cycle</vt:lpstr>
      <vt:lpstr>Cities have a voice in CAD governance</vt:lpstr>
      <vt:lpstr>Cities have a voice in CAD spending</vt:lpstr>
      <vt:lpstr>Cities have a voice in vetoing bad decisions</vt:lpstr>
      <vt:lpstr>What CAD directors can (and can’t do)</vt:lpstr>
      <vt:lpstr>Chief Appraiser</vt:lpstr>
      <vt:lpstr>ARB</vt:lpstr>
      <vt:lpstr>Tax Assessors and CADs</vt:lpstr>
      <vt:lpstr>Cities have a voice in setting tax amounts</vt:lpstr>
      <vt:lpstr>Optional exemptions</vt:lpstr>
      <vt:lpstr>Can I get budget help from the CAD?</vt:lpstr>
      <vt:lpstr>Budget stuff</vt:lpstr>
      <vt:lpstr>Once I have my bills out everything’s OK, right?</vt:lpstr>
      <vt:lpstr>Cities can help the CADs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Appeals of ARB Orders under Chapter 41A, Tax Code -- SB 2 by Bettencourt</dc:title>
  <dc:creator>Sands Stiefer</dc:creator>
  <cp:lastModifiedBy>Sands Stiefer</cp:lastModifiedBy>
  <cp:revision>60</cp:revision>
  <dcterms:created xsi:type="dcterms:W3CDTF">2017-01-05T22:43:23Z</dcterms:created>
  <dcterms:modified xsi:type="dcterms:W3CDTF">2019-01-17T17:39:11Z</dcterms:modified>
</cp:coreProperties>
</file>