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0" r:id="rId1"/>
  </p:sldMasterIdLst>
  <p:notesMasterIdLst>
    <p:notesMasterId r:id="rId29"/>
  </p:notesMasterIdLst>
  <p:handoutMasterIdLst>
    <p:handoutMasterId r:id="rId30"/>
  </p:handoutMasterIdLst>
  <p:sldIdLst>
    <p:sldId id="392" r:id="rId2"/>
    <p:sldId id="393" r:id="rId3"/>
    <p:sldId id="410" r:id="rId4"/>
    <p:sldId id="394" r:id="rId5"/>
    <p:sldId id="408" r:id="rId6"/>
    <p:sldId id="395" r:id="rId7"/>
    <p:sldId id="419" r:id="rId8"/>
    <p:sldId id="420" r:id="rId9"/>
    <p:sldId id="396" r:id="rId10"/>
    <p:sldId id="397" r:id="rId11"/>
    <p:sldId id="411" r:id="rId12"/>
    <p:sldId id="398" r:id="rId13"/>
    <p:sldId id="399" r:id="rId14"/>
    <p:sldId id="412" r:id="rId15"/>
    <p:sldId id="400" r:id="rId16"/>
    <p:sldId id="401" r:id="rId17"/>
    <p:sldId id="415" r:id="rId18"/>
    <p:sldId id="418" r:id="rId19"/>
    <p:sldId id="416" r:id="rId20"/>
    <p:sldId id="417" r:id="rId21"/>
    <p:sldId id="402" r:id="rId22"/>
    <p:sldId id="403" r:id="rId23"/>
    <p:sldId id="413" r:id="rId24"/>
    <p:sldId id="414" r:id="rId25"/>
    <p:sldId id="404" r:id="rId26"/>
    <p:sldId id="405" r:id="rId27"/>
    <p:sldId id="409" r:id="rId28"/>
  </p:sldIdLst>
  <p:sldSz cx="9144000" cy="6858000" type="screen4x3"/>
  <p:notesSz cx="7010400" cy="9223375"/>
  <p:defaultTextStyle>
    <a:defPPr>
      <a:defRPr lang="en-US"/>
    </a:defPPr>
    <a:lvl1pPr algn="l" rtl="0" fontAlgn="base">
      <a:spcBef>
        <a:spcPct val="0"/>
      </a:spcBef>
      <a:spcAft>
        <a:spcPct val="0"/>
      </a:spcAft>
      <a:defRPr kern="1200">
        <a:solidFill>
          <a:schemeClr val="tx1"/>
        </a:solidFill>
        <a:latin typeface="Franklin Gothic Book" pitchFamily="34" charset="0"/>
        <a:ea typeface="+mn-ea"/>
        <a:cs typeface="Arial" charset="0"/>
      </a:defRPr>
    </a:lvl1pPr>
    <a:lvl2pPr marL="457200" algn="l" rtl="0" fontAlgn="base">
      <a:spcBef>
        <a:spcPct val="0"/>
      </a:spcBef>
      <a:spcAft>
        <a:spcPct val="0"/>
      </a:spcAft>
      <a:defRPr kern="1200">
        <a:solidFill>
          <a:schemeClr val="tx1"/>
        </a:solidFill>
        <a:latin typeface="Franklin Gothic Book" pitchFamily="34" charset="0"/>
        <a:ea typeface="+mn-ea"/>
        <a:cs typeface="Arial" charset="0"/>
      </a:defRPr>
    </a:lvl2pPr>
    <a:lvl3pPr marL="914400" algn="l" rtl="0" fontAlgn="base">
      <a:spcBef>
        <a:spcPct val="0"/>
      </a:spcBef>
      <a:spcAft>
        <a:spcPct val="0"/>
      </a:spcAft>
      <a:defRPr kern="1200">
        <a:solidFill>
          <a:schemeClr val="tx1"/>
        </a:solidFill>
        <a:latin typeface="Franklin Gothic Book" pitchFamily="34" charset="0"/>
        <a:ea typeface="+mn-ea"/>
        <a:cs typeface="Arial" charset="0"/>
      </a:defRPr>
    </a:lvl3pPr>
    <a:lvl4pPr marL="1371600" algn="l" rtl="0" fontAlgn="base">
      <a:spcBef>
        <a:spcPct val="0"/>
      </a:spcBef>
      <a:spcAft>
        <a:spcPct val="0"/>
      </a:spcAft>
      <a:defRPr kern="1200">
        <a:solidFill>
          <a:schemeClr val="tx1"/>
        </a:solidFill>
        <a:latin typeface="Franklin Gothic Book" pitchFamily="34" charset="0"/>
        <a:ea typeface="+mn-ea"/>
        <a:cs typeface="Arial" charset="0"/>
      </a:defRPr>
    </a:lvl4pPr>
    <a:lvl5pPr marL="1828800" algn="l" rtl="0" fontAlgn="base">
      <a:spcBef>
        <a:spcPct val="0"/>
      </a:spcBef>
      <a:spcAft>
        <a:spcPct val="0"/>
      </a:spcAft>
      <a:defRPr kern="1200">
        <a:solidFill>
          <a:schemeClr val="tx1"/>
        </a:solidFill>
        <a:latin typeface="Franklin Gothic Book" pitchFamily="34" charset="0"/>
        <a:ea typeface="+mn-ea"/>
        <a:cs typeface="Arial" charset="0"/>
      </a:defRPr>
    </a:lvl5pPr>
    <a:lvl6pPr marL="2286000" algn="l" defTabSz="914400" rtl="0" eaLnBrk="1" latinLnBrk="0" hangingPunct="1">
      <a:defRPr kern="1200">
        <a:solidFill>
          <a:schemeClr val="tx1"/>
        </a:solidFill>
        <a:latin typeface="Franklin Gothic Book" pitchFamily="34" charset="0"/>
        <a:ea typeface="+mn-ea"/>
        <a:cs typeface="Arial" charset="0"/>
      </a:defRPr>
    </a:lvl6pPr>
    <a:lvl7pPr marL="2743200" algn="l" defTabSz="914400" rtl="0" eaLnBrk="1" latinLnBrk="0" hangingPunct="1">
      <a:defRPr kern="1200">
        <a:solidFill>
          <a:schemeClr val="tx1"/>
        </a:solidFill>
        <a:latin typeface="Franklin Gothic Book" pitchFamily="34" charset="0"/>
        <a:ea typeface="+mn-ea"/>
        <a:cs typeface="Arial" charset="0"/>
      </a:defRPr>
    </a:lvl7pPr>
    <a:lvl8pPr marL="3200400" algn="l" defTabSz="914400" rtl="0" eaLnBrk="1" latinLnBrk="0" hangingPunct="1">
      <a:defRPr kern="1200">
        <a:solidFill>
          <a:schemeClr val="tx1"/>
        </a:solidFill>
        <a:latin typeface="Franklin Gothic Book" pitchFamily="34" charset="0"/>
        <a:ea typeface="+mn-ea"/>
        <a:cs typeface="Arial" charset="0"/>
      </a:defRPr>
    </a:lvl8pPr>
    <a:lvl9pPr marL="3657600" algn="l" defTabSz="914400" rtl="0" eaLnBrk="1" latinLnBrk="0" hangingPunct="1">
      <a:defRPr kern="1200">
        <a:solidFill>
          <a:schemeClr val="tx1"/>
        </a:solidFill>
        <a:latin typeface="Franklin Gothic Book"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425"/>
    <a:srgbClr val="FEC026"/>
    <a:srgbClr val="FFCC00"/>
    <a:srgbClr val="FEB602"/>
    <a:srgbClr val="FEB8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2" autoAdjust="0"/>
    <p:restoredTop sz="90973" autoAdjust="0"/>
  </p:normalViewPr>
  <p:slideViewPr>
    <p:cSldViewPr>
      <p:cViewPr>
        <p:scale>
          <a:sx n="75" d="100"/>
          <a:sy n="75" d="100"/>
        </p:scale>
        <p:origin x="-1608" y="-222"/>
      </p:cViewPr>
      <p:guideLst>
        <p:guide orient="horz" pos="2160"/>
        <p:guide pos="2880"/>
      </p:guideLst>
    </p:cSldViewPr>
  </p:slideViewPr>
  <p:outlineViewPr>
    <p:cViewPr>
      <p:scale>
        <a:sx n="33" d="100"/>
        <a:sy n="33" d="100"/>
      </p:scale>
      <p:origin x="54" y="7550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58788"/>
          </a:xfrm>
          <a:prstGeom prst="rect">
            <a:avLst/>
          </a:prstGeom>
        </p:spPr>
        <p:txBody>
          <a:bodyPr vert="horz" lIns="92285" tIns="46142" rIns="92285" bIns="46142" rtlCol="0"/>
          <a:lstStyle>
            <a:lvl1pPr algn="l">
              <a:defRPr sz="110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58788"/>
          </a:xfrm>
          <a:prstGeom prst="rect">
            <a:avLst/>
          </a:prstGeom>
        </p:spPr>
        <p:txBody>
          <a:bodyPr vert="horz" lIns="92285" tIns="46142" rIns="92285" bIns="46142" rtlCol="0"/>
          <a:lstStyle>
            <a:lvl1pPr algn="r">
              <a:defRPr sz="1100">
                <a:cs typeface="Arial" charset="0"/>
              </a:defRPr>
            </a:lvl1pPr>
          </a:lstStyle>
          <a:p>
            <a:pPr>
              <a:defRPr/>
            </a:pPr>
            <a:fld id="{6382E3A0-71E7-4680-91BE-BCCE472465EE}" type="datetimeFigureOut">
              <a:rPr lang="en-US"/>
              <a:pPr>
                <a:defRPr/>
              </a:pPr>
              <a:t>1/29/2019</a:t>
            </a:fld>
            <a:endParaRPr lang="en-US" dirty="0"/>
          </a:p>
        </p:txBody>
      </p:sp>
      <p:sp>
        <p:nvSpPr>
          <p:cNvPr id="4" name="Footer Placeholder 3"/>
          <p:cNvSpPr>
            <a:spLocks noGrp="1"/>
          </p:cNvSpPr>
          <p:nvPr>
            <p:ph type="ftr" sz="quarter" idx="2"/>
          </p:nvPr>
        </p:nvSpPr>
        <p:spPr>
          <a:xfrm>
            <a:off x="0" y="8761413"/>
            <a:ext cx="3038475" cy="460375"/>
          </a:xfrm>
          <a:prstGeom prst="rect">
            <a:avLst/>
          </a:prstGeom>
        </p:spPr>
        <p:txBody>
          <a:bodyPr vert="horz" lIns="92285" tIns="46142" rIns="92285" bIns="46142" rtlCol="0" anchor="b"/>
          <a:lstStyle>
            <a:lvl1pPr algn="l">
              <a:defRPr sz="1100">
                <a:cs typeface="Arial" charset="0"/>
              </a:defRPr>
            </a:lvl1pPr>
          </a:lstStyle>
          <a:p>
            <a:pPr>
              <a:defRPr/>
            </a:pPr>
            <a:endParaRPr lang="en-US"/>
          </a:p>
        </p:txBody>
      </p:sp>
      <p:sp>
        <p:nvSpPr>
          <p:cNvPr id="5" name="Slide Number Placeholder 4"/>
          <p:cNvSpPr>
            <a:spLocks noGrp="1"/>
          </p:cNvSpPr>
          <p:nvPr>
            <p:ph type="sldNum" sz="quarter" idx="3"/>
          </p:nvPr>
        </p:nvSpPr>
        <p:spPr>
          <a:xfrm>
            <a:off x="3970338" y="8761413"/>
            <a:ext cx="3038475" cy="460375"/>
          </a:xfrm>
          <a:prstGeom prst="rect">
            <a:avLst/>
          </a:prstGeom>
        </p:spPr>
        <p:txBody>
          <a:bodyPr vert="horz" lIns="92285" tIns="46142" rIns="92285" bIns="46142" rtlCol="0" anchor="b"/>
          <a:lstStyle>
            <a:lvl1pPr algn="r">
              <a:defRPr sz="1100">
                <a:cs typeface="Arial" charset="0"/>
              </a:defRPr>
            </a:lvl1pPr>
          </a:lstStyle>
          <a:p>
            <a:pPr>
              <a:defRPr/>
            </a:pPr>
            <a:fld id="{AB2BD92E-0295-4AA0-B526-40865D21FA94}" type="slidenum">
              <a:rPr lang="en-US"/>
              <a:pPr>
                <a:defRPr/>
              </a:pPr>
              <a:t>‹#›</a:t>
            </a:fld>
            <a:endParaRPr lang="en-US" dirty="0"/>
          </a:p>
        </p:txBody>
      </p:sp>
    </p:spTree>
    <p:extLst>
      <p:ext uri="{BB962C8B-B14F-4D97-AF65-F5344CB8AC3E}">
        <p14:creationId xmlns:p14="http://schemas.microsoft.com/office/powerpoint/2010/main" val="33510063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58788"/>
          </a:xfrm>
          <a:prstGeom prst="rect">
            <a:avLst/>
          </a:prstGeom>
        </p:spPr>
        <p:txBody>
          <a:bodyPr vert="horz" lIns="92285" tIns="46142" rIns="92285" bIns="46142" rtlCol="0"/>
          <a:lstStyle>
            <a:lvl1pPr algn="l">
              <a:defRPr sz="1100">
                <a:cs typeface="Arial" charset="0"/>
              </a:defRPr>
            </a:lvl1pPr>
          </a:lstStyle>
          <a:p>
            <a:pPr>
              <a:defRPr/>
            </a:pPr>
            <a:endParaRPr lang="en-US"/>
          </a:p>
        </p:txBody>
      </p:sp>
      <p:sp>
        <p:nvSpPr>
          <p:cNvPr id="3" name="Date Placeholder 2"/>
          <p:cNvSpPr>
            <a:spLocks noGrp="1"/>
          </p:cNvSpPr>
          <p:nvPr>
            <p:ph type="dt" idx="1"/>
          </p:nvPr>
        </p:nvSpPr>
        <p:spPr>
          <a:xfrm>
            <a:off x="3970338" y="0"/>
            <a:ext cx="3038475" cy="458788"/>
          </a:xfrm>
          <a:prstGeom prst="rect">
            <a:avLst/>
          </a:prstGeom>
        </p:spPr>
        <p:txBody>
          <a:bodyPr vert="horz" lIns="92285" tIns="46142" rIns="92285" bIns="46142" rtlCol="0"/>
          <a:lstStyle>
            <a:lvl1pPr algn="r">
              <a:defRPr sz="1100">
                <a:cs typeface="Arial" charset="0"/>
              </a:defRPr>
            </a:lvl1pPr>
          </a:lstStyle>
          <a:p>
            <a:pPr>
              <a:defRPr/>
            </a:pPr>
            <a:fld id="{E2AC0E40-E6FA-4010-B730-72546268DB55}" type="datetimeFigureOut">
              <a:rPr lang="en-US"/>
              <a:pPr>
                <a:defRPr/>
              </a:pPr>
              <a:t>1/29/2019</a:t>
            </a:fld>
            <a:endParaRPr lang="en-US" dirty="0"/>
          </a:p>
        </p:txBody>
      </p:sp>
      <p:sp>
        <p:nvSpPr>
          <p:cNvPr id="4" name="Slide Image Placeholder 3"/>
          <p:cNvSpPr>
            <a:spLocks noGrp="1" noRot="1" noChangeAspect="1"/>
          </p:cNvSpPr>
          <p:nvPr>
            <p:ph type="sldImg" idx="2"/>
          </p:nvPr>
        </p:nvSpPr>
        <p:spPr>
          <a:xfrm>
            <a:off x="1200150" y="687388"/>
            <a:ext cx="4610100" cy="3459162"/>
          </a:xfrm>
          <a:prstGeom prst="rect">
            <a:avLst/>
          </a:prstGeom>
          <a:noFill/>
          <a:ln w="12700">
            <a:solidFill>
              <a:prstClr val="black"/>
            </a:solidFill>
          </a:ln>
        </p:spPr>
        <p:txBody>
          <a:bodyPr vert="horz" lIns="92285" tIns="46142" rIns="92285" bIns="46142" rtlCol="0" anchor="ctr"/>
          <a:lstStyle/>
          <a:p>
            <a:pPr lvl="0"/>
            <a:endParaRPr lang="en-US" noProof="0" dirty="0" smtClean="0"/>
          </a:p>
        </p:txBody>
      </p:sp>
      <p:sp>
        <p:nvSpPr>
          <p:cNvPr id="5" name="Notes Placeholder 4"/>
          <p:cNvSpPr>
            <a:spLocks noGrp="1"/>
          </p:cNvSpPr>
          <p:nvPr>
            <p:ph type="body" sz="quarter" idx="3"/>
          </p:nvPr>
        </p:nvSpPr>
        <p:spPr>
          <a:xfrm>
            <a:off x="701675" y="4381500"/>
            <a:ext cx="5607050" cy="4148138"/>
          </a:xfrm>
          <a:prstGeom prst="rect">
            <a:avLst/>
          </a:prstGeom>
        </p:spPr>
        <p:txBody>
          <a:bodyPr vert="horz" lIns="92285" tIns="46142" rIns="92285" bIns="4614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61413"/>
            <a:ext cx="3038475" cy="460375"/>
          </a:xfrm>
          <a:prstGeom prst="rect">
            <a:avLst/>
          </a:prstGeom>
        </p:spPr>
        <p:txBody>
          <a:bodyPr vert="horz" lIns="92285" tIns="46142" rIns="92285" bIns="46142" rtlCol="0" anchor="b"/>
          <a:lstStyle>
            <a:lvl1pPr algn="l">
              <a:defRPr sz="1100">
                <a:cs typeface="Arial" charset="0"/>
              </a:defRPr>
            </a:lvl1pPr>
          </a:lstStyle>
          <a:p>
            <a:pPr>
              <a:defRPr/>
            </a:pPr>
            <a:endParaRPr lang="en-US"/>
          </a:p>
        </p:txBody>
      </p:sp>
      <p:sp>
        <p:nvSpPr>
          <p:cNvPr id="7" name="Slide Number Placeholder 6"/>
          <p:cNvSpPr>
            <a:spLocks noGrp="1"/>
          </p:cNvSpPr>
          <p:nvPr>
            <p:ph type="sldNum" sz="quarter" idx="5"/>
          </p:nvPr>
        </p:nvSpPr>
        <p:spPr>
          <a:xfrm>
            <a:off x="3970338" y="8761413"/>
            <a:ext cx="3038475" cy="460375"/>
          </a:xfrm>
          <a:prstGeom prst="rect">
            <a:avLst/>
          </a:prstGeom>
        </p:spPr>
        <p:txBody>
          <a:bodyPr vert="horz" lIns="92285" tIns="46142" rIns="92285" bIns="46142" rtlCol="0" anchor="b"/>
          <a:lstStyle>
            <a:lvl1pPr algn="r">
              <a:defRPr sz="1100">
                <a:cs typeface="Arial" charset="0"/>
              </a:defRPr>
            </a:lvl1pPr>
          </a:lstStyle>
          <a:p>
            <a:pPr>
              <a:defRPr/>
            </a:pPr>
            <a:fld id="{AF3CF2CF-D605-49B6-824D-224731235F43}" type="slidenum">
              <a:rPr lang="en-US"/>
              <a:pPr>
                <a:defRPr/>
              </a:pPr>
              <a:t>‹#›</a:t>
            </a:fld>
            <a:endParaRPr lang="en-US" dirty="0"/>
          </a:p>
        </p:txBody>
      </p:sp>
    </p:spTree>
    <p:extLst>
      <p:ext uri="{BB962C8B-B14F-4D97-AF65-F5344CB8AC3E}">
        <p14:creationId xmlns:p14="http://schemas.microsoft.com/office/powerpoint/2010/main" val="391813510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00206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effectLst>
            <a:outerShdw blurRad="50800" dist="38100" dir="2700000" algn="tl" rotWithShape="0">
              <a:prstClr val="black">
                <a:alpha val="40000"/>
              </a:prstClr>
            </a:outerShdw>
          </a:effectLst>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pPr>
              <a:defRPr/>
            </a:pPr>
            <a:fld id="{572A5BDB-C051-48F4-951A-52C67DA4CC7D}" type="slidenum">
              <a:rPr lang="en-US" smtClean="0"/>
              <a:pPr>
                <a:defRPr/>
              </a:pPr>
              <a:t>‹#›</a:t>
            </a:fld>
            <a:endParaRPr lang="en-US" dirty="0"/>
          </a:p>
        </p:txBody>
      </p:sp>
      <p:sp>
        <p:nvSpPr>
          <p:cNvPr id="9"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D240711C-ED69-42A8-93C5-D9EB4A80DABF}" type="datetime1">
              <a:rPr lang="en-US" smtClean="0"/>
              <a:pPr>
                <a:defRPr/>
              </a:pPr>
              <a:t>1/29/2019</a:t>
            </a:fld>
            <a:endParaRPr lang="en-US" dirty="0"/>
          </a:p>
        </p:txBody>
      </p:sp>
      <p:sp>
        <p:nvSpPr>
          <p:cNvPr id="10"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grpSp>
        <p:nvGrpSpPr>
          <p:cNvPr id="7" name="Group 15"/>
          <p:cNvGrpSpPr>
            <a:grpSpLocks/>
          </p:cNvGrpSpPr>
          <p:nvPr userDrawn="1"/>
        </p:nvGrpSpPr>
        <p:grpSpPr bwMode="auto">
          <a:xfrm>
            <a:off x="6581775" y="-304800"/>
            <a:ext cx="2790825" cy="2819400"/>
            <a:chOff x="6581162" y="-304800"/>
            <a:chExt cx="2791438" cy="2819400"/>
          </a:xfrm>
        </p:grpSpPr>
        <p:sp>
          <p:nvSpPr>
            <p:cNvPr id="8" name="TextBox 7"/>
            <p:cNvSpPr txBox="1"/>
            <p:nvPr userDrawn="1"/>
          </p:nvSpPr>
          <p:spPr>
            <a:xfrm>
              <a:off x="7314748" y="76200"/>
              <a:ext cx="1429064" cy="1938338"/>
            </a:xfrm>
            <a:prstGeom prst="rect">
              <a:avLst/>
            </a:prstGeom>
            <a:noFill/>
          </p:spPr>
          <p:txBody>
            <a:bodyPr wrap="none">
              <a:spAutoFit/>
            </a:bodyPr>
            <a:lstStyle/>
            <a:p>
              <a:pPr>
                <a:defRPr/>
              </a:pPr>
              <a:r>
                <a:rPr lang="en-US" sz="12000" b="1" spc="-300" dirty="0">
                  <a:solidFill>
                    <a:schemeClr val="accent1">
                      <a:lumMod val="40000"/>
                      <a:lumOff val="60000"/>
                    </a:schemeClr>
                  </a:solidFill>
                  <a:latin typeface="+mj-lt"/>
                  <a:cs typeface="Arial" pitchFamily="34" charset="0"/>
                </a:rPr>
                <a:t>&amp;</a:t>
              </a:r>
              <a:endParaRPr lang="en-US" sz="12000" b="1" spc="-300" dirty="0">
                <a:solidFill>
                  <a:schemeClr val="bg1"/>
                </a:solidFill>
                <a:latin typeface="+mj-lt"/>
                <a:cs typeface="Arial" pitchFamily="34" charset="0"/>
              </a:endParaRPr>
            </a:p>
          </p:txBody>
        </p:sp>
        <p:sp>
          <p:nvSpPr>
            <p:cNvPr id="11" name="Rectangle 10"/>
            <p:cNvSpPr/>
            <p:nvPr userDrawn="1"/>
          </p:nvSpPr>
          <p:spPr>
            <a:xfrm>
              <a:off x="6581162" y="-304800"/>
              <a:ext cx="1343320" cy="1938338"/>
            </a:xfrm>
            <a:prstGeom prst="rect">
              <a:avLst/>
            </a:prstGeom>
          </p:spPr>
          <p:txBody>
            <a:bodyPr wrap="none">
              <a:spAutoFit/>
            </a:bodyPr>
            <a:lstStyle/>
            <a:p>
              <a:pPr>
                <a:defRPr/>
              </a:pPr>
              <a:r>
                <a:rPr lang="en-US" sz="12000" b="1" spc="-300" dirty="0">
                  <a:solidFill>
                    <a:schemeClr val="bg1"/>
                  </a:solidFill>
                  <a:latin typeface="+mn-lt"/>
                  <a:cs typeface="Arial" pitchFamily="34" charset="0"/>
                </a:rPr>
                <a:t>O</a:t>
              </a:r>
              <a:endParaRPr lang="en-US" sz="12000" dirty="0">
                <a:latin typeface="+mn-lt"/>
                <a:cs typeface="Arial" pitchFamily="34" charset="0"/>
              </a:endParaRPr>
            </a:p>
          </p:txBody>
        </p:sp>
        <p:sp>
          <p:nvSpPr>
            <p:cNvPr id="12" name="Rectangle 11"/>
            <p:cNvSpPr/>
            <p:nvPr userDrawn="1"/>
          </p:nvSpPr>
          <p:spPr>
            <a:xfrm>
              <a:off x="8029280" y="576263"/>
              <a:ext cx="1343320" cy="1938337"/>
            </a:xfrm>
            <a:prstGeom prst="rect">
              <a:avLst/>
            </a:prstGeom>
          </p:spPr>
          <p:txBody>
            <a:bodyPr wrap="none">
              <a:spAutoFit/>
            </a:bodyPr>
            <a:lstStyle/>
            <a:p>
              <a:pPr>
                <a:defRPr/>
              </a:pPr>
              <a:r>
                <a:rPr lang="en-US" sz="12000" b="1" spc="-300" dirty="0">
                  <a:solidFill>
                    <a:schemeClr val="bg1"/>
                  </a:solidFill>
                  <a:latin typeface="+mn-lt"/>
                  <a:cs typeface="Arial" pitchFamily="34" charset="0"/>
                </a:rPr>
                <a:t>O</a:t>
              </a:r>
              <a:endParaRPr lang="en-US" sz="12000" dirty="0">
                <a:latin typeface="+mn-lt"/>
                <a:cs typeface="Arial" pitchFamily="34" charset="0"/>
              </a:endParaRPr>
            </a:p>
          </p:txBody>
        </p:sp>
      </p:grpSp>
    </p:spTree>
    <p:extLst>
      <p:ext uri="{BB962C8B-B14F-4D97-AF65-F5344CB8AC3E}">
        <p14:creationId xmlns:p14="http://schemas.microsoft.com/office/powerpoint/2010/main" val="327676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20CA66E-2759-46C5-834D-B1A2C5AED771}" type="datetime1">
              <a:rPr lang="en-US" smtClean="0"/>
              <a:pPr>
                <a:defRPr/>
              </a:pPr>
              <a:t>1/29/2019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8170372-E2BA-4AEB-A557-8BBE8A28EC23}" type="slidenum">
              <a:rPr lang="en-US" smtClean="0"/>
              <a:pPr>
                <a:defRPr/>
              </a:pPr>
              <a:t>‹#›</a:t>
            </a:fld>
            <a:endParaRPr lang="en-US" dirty="0"/>
          </a:p>
        </p:txBody>
      </p:sp>
    </p:spTree>
    <p:extLst>
      <p:ext uri="{BB962C8B-B14F-4D97-AF65-F5344CB8AC3E}">
        <p14:creationId xmlns:p14="http://schemas.microsoft.com/office/powerpoint/2010/main" val="375668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pPr>
              <a:defRPr/>
            </a:pPr>
            <a:fld id="{D50D4F7D-8D60-4CBC-AC4A-41D975ABF956}" type="slidenum">
              <a:rPr lang="en-US" smtClean="0"/>
              <a:pPr>
                <a:defRPr/>
              </a:pPr>
              <a:t>‹#›</a:t>
            </a:fld>
            <a:endParaRPr lang="en-US" dirty="0"/>
          </a:p>
        </p:txBody>
      </p:sp>
      <p:sp>
        <p:nvSpPr>
          <p:cNvPr id="9"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F422DF9C-B88F-4F58-A569-8382B9F2EF12}" type="datetime1">
              <a:rPr lang="en-US" smtClean="0"/>
              <a:pPr>
                <a:defRPr/>
              </a:pPr>
              <a:t>1/29/2019</a:t>
            </a:fld>
            <a:endParaRPr lang="en-US" dirty="0"/>
          </a:p>
        </p:txBody>
      </p:sp>
      <p:sp>
        <p:nvSpPr>
          <p:cNvPr id="10"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grpSp>
        <p:nvGrpSpPr>
          <p:cNvPr id="7" name="Group 15"/>
          <p:cNvGrpSpPr>
            <a:grpSpLocks/>
          </p:cNvGrpSpPr>
          <p:nvPr userDrawn="1"/>
        </p:nvGrpSpPr>
        <p:grpSpPr bwMode="auto">
          <a:xfrm>
            <a:off x="6581775" y="-304800"/>
            <a:ext cx="2790825" cy="2819400"/>
            <a:chOff x="6581162" y="-304800"/>
            <a:chExt cx="2791438" cy="2819400"/>
          </a:xfrm>
        </p:grpSpPr>
        <p:sp>
          <p:nvSpPr>
            <p:cNvPr id="8" name="TextBox 7"/>
            <p:cNvSpPr txBox="1"/>
            <p:nvPr userDrawn="1"/>
          </p:nvSpPr>
          <p:spPr>
            <a:xfrm>
              <a:off x="7314748" y="76200"/>
              <a:ext cx="1429064" cy="1938338"/>
            </a:xfrm>
            <a:prstGeom prst="rect">
              <a:avLst/>
            </a:prstGeom>
            <a:noFill/>
          </p:spPr>
          <p:txBody>
            <a:bodyPr wrap="none">
              <a:spAutoFit/>
            </a:bodyPr>
            <a:lstStyle/>
            <a:p>
              <a:pPr>
                <a:defRPr/>
              </a:pPr>
              <a:r>
                <a:rPr lang="en-US" sz="12000" b="1" spc="-300" dirty="0">
                  <a:solidFill>
                    <a:schemeClr val="accent1">
                      <a:lumMod val="40000"/>
                      <a:lumOff val="60000"/>
                    </a:schemeClr>
                  </a:solidFill>
                  <a:latin typeface="+mj-lt"/>
                  <a:cs typeface="Arial" pitchFamily="34" charset="0"/>
                </a:rPr>
                <a:t>&amp;</a:t>
              </a:r>
              <a:endParaRPr lang="en-US" sz="12000" b="1" spc="-300" dirty="0">
                <a:solidFill>
                  <a:schemeClr val="bg1"/>
                </a:solidFill>
                <a:latin typeface="+mj-lt"/>
                <a:cs typeface="Arial" pitchFamily="34" charset="0"/>
              </a:endParaRPr>
            </a:p>
          </p:txBody>
        </p:sp>
        <p:sp>
          <p:nvSpPr>
            <p:cNvPr id="11" name="Rectangle 10"/>
            <p:cNvSpPr/>
            <p:nvPr userDrawn="1"/>
          </p:nvSpPr>
          <p:spPr>
            <a:xfrm>
              <a:off x="6581162" y="-304800"/>
              <a:ext cx="1343320" cy="1938338"/>
            </a:xfrm>
            <a:prstGeom prst="rect">
              <a:avLst/>
            </a:prstGeom>
          </p:spPr>
          <p:txBody>
            <a:bodyPr wrap="none">
              <a:spAutoFit/>
            </a:bodyPr>
            <a:lstStyle/>
            <a:p>
              <a:pPr>
                <a:defRPr/>
              </a:pPr>
              <a:r>
                <a:rPr lang="en-US" sz="12000" b="1" spc="-300" dirty="0">
                  <a:solidFill>
                    <a:schemeClr val="bg1"/>
                  </a:solidFill>
                  <a:latin typeface="+mn-lt"/>
                  <a:cs typeface="Arial" pitchFamily="34" charset="0"/>
                </a:rPr>
                <a:t>O</a:t>
              </a:r>
              <a:endParaRPr lang="en-US" sz="12000" dirty="0">
                <a:latin typeface="+mn-lt"/>
                <a:cs typeface="Arial" pitchFamily="34" charset="0"/>
              </a:endParaRPr>
            </a:p>
          </p:txBody>
        </p:sp>
        <p:sp>
          <p:nvSpPr>
            <p:cNvPr id="12" name="Rectangle 11"/>
            <p:cNvSpPr/>
            <p:nvPr userDrawn="1"/>
          </p:nvSpPr>
          <p:spPr>
            <a:xfrm>
              <a:off x="8029280" y="576263"/>
              <a:ext cx="1343320" cy="1938337"/>
            </a:xfrm>
            <a:prstGeom prst="rect">
              <a:avLst/>
            </a:prstGeom>
          </p:spPr>
          <p:txBody>
            <a:bodyPr wrap="none">
              <a:spAutoFit/>
            </a:bodyPr>
            <a:lstStyle/>
            <a:p>
              <a:pPr>
                <a:defRPr/>
              </a:pPr>
              <a:r>
                <a:rPr lang="en-US" sz="12000" b="1" spc="-300" dirty="0">
                  <a:solidFill>
                    <a:schemeClr val="bg1"/>
                  </a:solidFill>
                  <a:latin typeface="+mn-lt"/>
                  <a:cs typeface="Arial" pitchFamily="34" charset="0"/>
                </a:rPr>
                <a:t>O</a:t>
              </a:r>
              <a:endParaRPr lang="en-US" sz="12000" dirty="0">
                <a:latin typeface="+mn-lt"/>
                <a:cs typeface="Arial" pitchFamily="34" charset="0"/>
              </a:endParaRPr>
            </a:p>
          </p:txBody>
        </p:sp>
      </p:grpSp>
    </p:spTree>
    <p:extLst>
      <p:ext uri="{BB962C8B-B14F-4D97-AF65-F5344CB8AC3E}">
        <p14:creationId xmlns:p14="http://schemas.microsoft.com/office/powerpoint/2010/main" val="1313293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pPr>
              <a:defRPr/>
            </a:pPr>
            <a:fld id="{BD910209-6418-4F6F-8FAB-CE5980B3C5E4}" type="slidenum">
              <a:rPr lang="en-US" smtClean="0"/>
              <a:pPr>
                <a:defRPr/>
              </a:pPr>
              <a:t>‹#›</a:t>
            </a:fld>
            <a:endParaRPr lang="en-US" dirty="0"/>
          </a:p>
        </p:txBody>
      </p:sp>
      <p:sp>
        <p:nvSpPr>
          <p:cNvPr id="10" name="Date Placeholder 3"/>
          <p:cNvSpPr>
            <a:spLocks noGrp="1"/>
          </p:cNvSpPr>
          <p:nvPr>
            <p:ph type="dt" sz="half" idx="13"/>
          </p:nvPr>
        </p:nvSpPr>
        <p:spPr>
          <a:xfrm>
            <a:off x="457200" y="6416675"/>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F9F5C4F0-7BD0-4462-956E-D8EF82978112}" type="datetime1">
              <a:rPr lang="en-US" smtClean="0"/>
              <a:pPr>
                <a:defRPr/>
              </a:pPr>
              <a:t>1/29/2019</a:t>
            </a:fld>
            <a:endParaRPr lang="en-US" dirty="0"/>
          </a:p>
        </p:txBody>
      </p:sp>
      <p:sp>
        <p:nvSpPr>
          <p:cNvPr id="11"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spTree>
    <p:extLst>
      <p:ext uri="{BB962C8B-B14F-4D97-AF65-F5344CB8AC3E}">
        <p14:creationId xmlns:p14="http://schemas.microsoft.com/office/powerpoint/2010/main" val="1488380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pPr>
              <a:defRPr/>
            </a:pPr>
            <a:fld id="{AE4EBC2D-0DD9-43AE-854A-D2E37E2C04C6}" type="slidenum">
              <a:rPr lang="en-US" smtClean="0"/>
              <a:pPr>
                <a:defRPr/>
              </a:pPr>
              <a:t>‹#›</a:t>
            </a:fld>
            <a:endParaRPr lang="en-US" dirty="0"/>
          </a:p>
        </p:txBody>
      </p:sp>
      <p:sp>
        <p:nvSpPr>
          <p:cNvPr id="10" name="Date Placeholder 3"/>
          <p:cNvSpPr>
            <a:spLocks noGrp="1"/>
          </p:cNvSpPr>
          <p:nvPr>
            <p:ph type="dt" sz="half" idx="13"/>
          </p:nvPr>
        </p:nvSpPr>
        <p:spPr>
          <a:xfrm>
            <a:off x="457200" y="6416675"/>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406B1A9B-7F35-422B-8C8A-A00B91C083C8}" type="datetime1">
              <a:rPr lang="en-US" smtClean="0"/>
              <a:pPr>
                <a:defRPr/>
              </a:pPr>
              <a:t>1/29/2019</a:t>
            </a:fld>
            <a:endParaRPr lang="en-US" dirty="0"/>
          </a:p>
        </p:txBody>
      </p:sp>
      <p:sp>
        <p:nvSpPr>
          <p:cNvPr id="11" name="Footer Placeholder 4"/>
          <p:cNvSpPr>
            <a:spLocks noGrp="1"/>
          </p:cNvSpPr>
          <p:nvPr>
            <p:ph type="ftr" sz="quarter" idx="14"/>
          </p:nvPr>
        </p:nvSpPr>
        <p:spPr>
          <a:xfrm>
            <a:off x="3124200" y="6416675"/>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spTree>
    <p:extLst>
      <p:ext uri="{BB962C8B-B14F-4D97-AF65-F5344CB8AC3E}">
        <p14:creationId xmlns:p14="http://schemas.microsoft.com/office/powerpoint/2010/main" val="346171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pPr>
              <a:defRPr/>
            </a:pPr>
            <a:fld id="{F6ABC463-0856-40D5-A9B0-D3B16050EFC6}" type="slidenum">
              <a:rPr lang="en-US" smtClean="0"/>
              <a:pPr>
                <a:defRPr/>
              </a:pPr>
              <a:t>‹#›</a:t>
            </a:fld>
            <a:endParaRPr lang="en-US" dirty="0"/>
          </a:p>
        </p:txBody>
      </p:sp>
      <p:sp>
        <p:nvSpPr>
          <p:cNvPr id="8"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66402843-E79A-480E-A757-E65E4137A299}" type="datetime1">
              <a:rPr lang="en-US" smtClean="0"/>
              <a:pPr>
                <a:defRPr/>
              </a:pPr>
              <a:t>1/29/2019</a:t>
            </a:fld>
            <a:endParaRPr lang="en-US" dirty="0"/>
          </a:p>
        </p:txBody>
      </p:sp>
      <p:sp>
        <p:nvSpPr>
          <p:cNvPr id="9"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spTree>
    <p:extLst>
      <p:ext uri="{BB962C8B-B14F-4D97-AF65-F5344CB8AC3E}">
        <p14:creationId xmlns:p14="http://schemas.microsoft.com/office/powerpoint/2010/main" val="1040866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D0F9F7-E401-4DCE-B43E-EA3940620EB8}" type="slidenum">
              <a:rPr lang="en-US" smtClean="0"/>
              <a:pPr>
                <a:defRPr/>
              </a:pPr>
              <a:t>‹#›</a:t>
            </a:fld>
            <a:endParaRPr lang="en-US" dirty="0"/>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66752039-83AE-4C89-92EE-A71E2AD37AC2}" type="datetime1">
              <a:rPr lang="en-US" smtClean="0"/>
              <a:pPr>
                <a:defRPr/>
              </a:pPr>
              <a:t>1/29/2019</a:t>
            </a:fld>
            <a:endParaRPr lang="en-US" dirty="0"/>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spTree>
    <p:extLst>
      <p:ext uri="{BB962C8B-B14F-4D97-AF65-F5344CB8AC3E}">
        <p14:creationId xmlns:p14="http://schemas.microsoft.com/office/powerpoint/2010/main" val="375976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pPr>
              <a:defRPr/>
            </a:pPr>
            <a:fld id="{B2E7B2B4-21E6-46EA-A475-254FAC1A456F}" type="slidenum">
              <a:rPr lang="en-US" smtClean="0"/>
              <a:pPr>
                <a:defRPr/>
              </a:pPr>
              <a:t>‹#›</a:t>
            </a:fld>
            <a:endParaRPr lang="en-US" dirty="0"/>
          </a:p>
        </p:txBody>
      </p:sp>
      <p:sp>
        <p:nvSpPr>
          <p:cNvPr id="10" name="Date Placeholder 3"/>
          <p:cNvSpPr>
            <a:spLocks noGrp="1"/>
          </p:cNvSpPr>
          <p:nvPr>
            <p:ph type="dt" sz="half" idx="13"/>
          </p:nvPr>
        </p:nvSpPr>
        <p:spPr>
          <a:xfrm>
            <a:off x="457200" y="6416675"/>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E7E44C3C-D7A2-4763-BA95-5430A02804B4}" type="datetime1">
              <a:rPr lang="en-US" smtClean="0"/>
              <a:pPr>
                <a:defRPr/>
              </a:pPr>
              <a:t>1/29/2019</a:t>
            </a:fld>
            <a:endParaRPr lang="en-US" dirty="0"/>
          </a:p>
        </p:txBody>
      </p:sp>
      <p:sp>
        <p:nvSpPr>
          <p:cNvPr id="11"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spTree>
    <p:extLst>
      <p:ext uri="{BB962C8B-B14F-4D97-AF65-F5344CB8AC3E}">
        <p14:creationId xmlns:p14="http://schemas.microsoft.com/office/powerpoint/2010/main" val="319509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fld id="{DC3A4D7E-F518-4006-BFB7-F1097EE8FF4A}" type="datetime1">
              <a:rPr lang="en-US" smtClean="0"/>
              <a:pPr>
                <a:defRPr/>
              </a:pPr>
              <a:t>1/29/2019</a:t>
            </a:fld>
            <a:endParaRPr lang="en-US" dirty="0"/>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ctr"/>
          <a:lstStyle>
            <a:lvl1pPr algn="ctr">
              <a:defRPr sz="1200">
                <a:solidFill>
                  <a:srgbClr val="002060"/>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5BC1A02-B12D-4905-BEE0-9BFFC819E330}" type="slidenum">
              <a:rPr lang="en-US" smtClean="0"/>
              <a:pPr>
                <a:defRPr/>
              </a:pPr>
              <a:t>‹#›</a:t>
            </a:fld>
            <a:endParaRPr lang="en-US" dirty="0"/>
          </a:p>
        </p:txBody>
      </p:sp>
      <p:grpSp>
        <p:nvGrpSpPr>
          <p:cNvPr id="7" name="Group 10"/>
          <p:cNvGrpSpPr>
            <a:grpSpLocks/>
          </p:cNvGrpSpPr>
          <p:nvPr userDrawn="1"/>
        </p:nvGrpSpPr>
        <p:grpSpPr bwMode="auto">
          <a:xfrm>
            <a:off x="-201613" y="5334000"/>
            <a:ext cx="1725613" cy="1724025"/>
            <a:chOff x="6581162" y="-304800"/>
            <a:chExt cx="2900970" cy="2898463"/>
          </a:xfrm>
        </p:grpSpPr>
        <p:sp>
          <p:nvSpPr>
            <p:cNvPr id="8" name="TextBox 7"/>
            <p:cNvSpPr txBox="1"/>
            <p:nvPr userDrawn="1"/>
          </p:nvSpPr>
          <p:spPr>
            <a:xfrm>
              <a:off x="7315079" y="76858"/>
              <a:ext cx="1539890" cy="2017715"/>
            </a:xfrm>
            <a:prstGeom prst="rect">
              <a:avLst/>
            </a:prstGeom>
            <a:noFill/>
          </p:spPr>
          <p:txBody>
            <a:bodyPr wrap="none">
              <a:spAutoFit/>
            </a:bodyPr>
            <a:lstStyle/>
            <a:p>
              <a:pPr>
                <a:defRPr/>
              </a:pPr>
              <a:r>
                <a:rPr lang="en-US" sz="7200" b="1" spc="-300" dirty="0">
                  <a:solidFill>
                    <a:schemeClr val="accent1">
                      <a:lumMod val="40000"/>
                      <a:lumOff val="60000"/>
                    </a:schemeClr>
                  </a:solidFill>
                  <a:latin typeface="+mj-lt"/>
                  <a:cs typeface="Arial" pitchFamily="34" charset="0"/>
                </a:rPr>
                <a:t>&amp;</a:t>
              </a:r>
              <a:endParaRPr lang="en-US" sz="7200" b="1" spc="-300" dirty="0">
                <a:solidFill>
                  <a:schemeClr val="bg1"/>
                </a:solidFill>
                <a:latin typeface="+mj-lt"/>
                <a:cs typeface="Arial" pitchFamily="34" charset="0"/>
              </a:endParaRPr>
            </a:p>
          </p:txBody>
        </p:sp>
        <p:sp>
          <p:nvSpPr>
            <p:cNvPr id="9" name="Rectangle 8"/>
            <p:cNvSpPr/>
            <p:nvPr userDrawn="1"/>
          </p:nvSpPr>
          <p:spPr>
            <a:xfrm>
              <a:off x="6581162" y="-304800"/>
              <a:ext cx="1454489" cy="2017715"/>
            </a:xfrm>
            <a:prstGeom prst="rect">
              <a:avLst/>
            </a:prstGeom>
          </p:spPr>
          <p:txBody>
            <a:bodyPr wrap="none">
              <a:spAutoFit/>
            </a:bodyPr>
            <a:lstStyle/>
            <a:p>
              <a:pPr>
                <a:defRPr/>
              </a:pPr>
              <a:r>
                <a:rPr lang="en-US" sz="7200" b="1" spc="-300" dirty="0">
                  <a:solidFill>
                    <a:schemeClr val="bg1"/>
                  </a:solidFill>
                  <a:latin typeface="+mn-lt"/>
                  <a:cs typeface="Arial" pitchFamily="34" charset="0"/>
                </a:rPr>
                <a:t>O</a:t>
              </a:r>
              <a:endParaRPr lang="en-US" sz="7200" dirty="0">
                <a:latin typeface="+mn-lt"/>
                <a:cs typeface="Arial" pitchFamily="34" charset="0"/>
              </a:endParaRPr>
            </a:p>
          </p:txBody>
        </p:sp>
        <p:sp>
          <p:nvSpPr>
            <p:cNvPr id="10" name="Rectangle 9"/>
            <p:cNvSpPr/>
            <p:nvPr userDrawn="1"/>
          </p:nvSpPr>
          <p:spPr>
            <a:xfrm>
              <a:off x="8027645" y="575948"/>
              <a:ext cx="1454487" cy="2017715"/>
            </a:xfrm>
            <a:prstGeom prst="rect">
              <a:avLst/>
            </a:prstGeom>
          </p:spPr>
          <p:txBody>
            <a:bodyPr wrap="none">
              <a:spAutoFit/>
            </a:bodyPr>
            <a:lstStyle/>
            <a:p>
              <a:pPr>
                <a:defRPr/>
              </a:pPr>
              <a:r>
                <a:rPr lang="en-US" sz="7200" b="1" spc="-300" dirty="0">
                  <a:solidFill>
                    <a:schemeClr val="bg1"/>
                  </a:solidFill>
                  <a:latin typeface="+mn-lt"/>
                  <a:cs typeface="Arial" pitchFamily="34" charset="0"/>
                </a:rPr>
                <a:t>O</a:t>
              </a:r>
              <a:endParaRPr lang="en-US" sz="7200" dirty="0">
                <a:latin typeface="+mn-lt"/>
                <a:cs typeface="Arial" pitchFamily="34" charset="0"/>
              </a:endParaRPr>
            </a:p>
          </p:txBody>
        </p:sp>
      </p:grpSp>
    </p:spTree>
    <p:extLst>
      <p:ext uri="{BB962C8B-B14F-4D97-AF65-F5344CB8AC3E}">
        <p14:creationId xmlns:p14="http://schemas.microsoft.com/office/powerpoint/2010/main" val="2892581435"/>
      </p:ext>
    </p:extLst>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Lst>
  <p:hf sldNum="0" hdr="0" ft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fontScale="90000"/>
          </a:bodyPr>
          <a:lstStyle/>
          <a:p>
            <a:r>
              <a:rPr lang="en-US" sz="5400" b="1" dirty="0" smtClean="0">
                <a:effectLst>
                  <a:outerShdw blurRad="38100" dist="38100" dir="2700000" algn="tl">
                    <a:srgbClr val="000000">
                      <a:alpha val="43137"/>
                    </a:srgbClr>
                  </a:outerShdw>
                </a:effectLst>
              </a:rPr>
              <a:t>Texas Citizens Participation Act:  The Basics</a:t>
            </a:r>
            <a:endParaRPr lang="en-US" sz="5400" b="1" dirty="0">
              <a:effectLst>
                <a:outerShdw blurRad="38100" dist="38100" dir="2700000" algn="tl">
                  <a:srgbClr val="000000">
                    <a:alpha val="43137"/>
                  </a:srgbClr>
                </a:outerShdw>
              </a:effectLst>
            </a:endParaRPr>
          </a:p>
        </p:txBody>
      </p:sp>
      <p:sp>
        <p:nvSpPr>
          <p:cNvPr id="7" name="Subtitle 6"/>
          <p:cNvSpPr>
            <a:spLocks noGrp="1"/>
          </p:cNvSpPr>
          <p:nvPr>
            <p:ph type="subTitle" idx="1"/>
          </p:nvPr>
        </p:nvSpPr>
        <p:spPr/>
        <p:txBody>
          <a:bodyPr/>
          <a:lstStyle/>
          <a:p>
            <a:r>
              <a:rPr lang="fi-FI" dirty="0"/>
              <a:t>Allison Killian</a:t>
            </a:r>
          </a:p>
          <a:p>
            <a:r>
              <a:rPr lang="fi-FI" dirty="0"/>
              <a:t>Olson &amp; Olson LLP</a:t>
            </a:r>
          </a:p>
          <a:p>
            <a:endParaRPr lang="en-US" dirty="0"/>
          </a:p>
        </p:txBody>
      </p:sp>
    </p:spTree>
    <p:extLst>
      <p:ext uri="{BB962C8B-B14F-4D97-AF65-F5344CB8AC3E}">
        <p14:creationId xmlns:p14="http://schemas.microsoft.com/office/powerpoint/2010/main" val="2086154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if court doesn’t rule</a:t>
            </a:r>
            <a:endParaRPr lang="en-US" dirty="0"/>
          </a:p>
        </p:txBody>
      </p:sp>
      <p:sp>
        <p:nvSpPr>
          <p:cNvPr id="3" name="Content Placeholder 2"/>
          <p:cNvSpPr>
            <a:spLocks noGrp="1"/>
          </p:cNvSpPr>
          <p:nvPr>
            <p:ph idx="1"/>
          </p:nvPr>
        </p:nvSpPr>
        <p:spPr/>
        <p:txBody>
          <a:bodyPr/>
          <a:lstStyle/>
          <a:p>
            <a:pPr algn="just"/>
            <a:r>
              <a:rPr lang="en-US" dirty="0" smtClean="0"/>
              <a:t>If the court fails to rule within 30 days of the hearing date, the motion is considered denied as a matter of law.</a:t>
            </a:r>
          </a:p>
        </p:txBody>
      </p:sp>
    </p:spTree>
    <p:extLst>
      <p:ext uri="{BB962C8B-B14F-4D97-AF65-F5344CB8AC3E}">
        <p14:creationId xmlns:p14="http://schemas.microsoft.com/office/powerpoint/2010/main" val="4162667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a:t>
            </a:r>
            <a:endParaRPr lang="en-US" dirty="0"/>
          </a:p>
        </p:txBody>
      </p:sp>
      <p:sp>
        <p:nvSpPr>
          <p:cNvPr id="3" name="Content Placeholder 2"/>
          <p:cNvSpPr>
            <a:spLocks noGrp="1"/>
          </p:cNvSpPr>
          <p:nvPr>
            <p:ph idx="1"/>
          </p:nvPr>
        </p:nvSpPr>
        <p:spPr/>
        <p:txBody>
          <a:bodyPr>
            <a:normAutofit lnSpcReduction="10000"/>
          </a:bodyPr>
          <a:lstStyle/>
          <a:p>
            <a:r>
              <a:rPr lang="en-US" dirty="0" smtClean="0"/>
              <a:t>Movant may take an interlocutory appeal from a trial court’s denial of a TCPA motion to dismiss.  </a:t>
            </a:r>
          </a:p>
          <a:p>
            <a:pPr marL="0" indent="0">
              <a:buNone/>
            </a:pPr>
            <a:endParaRPr lang="en-US" dirty="0" smtClean="0"/>
          </a:p>
          <a:p>
            <a:r>
              <a:rPr lang="en-US" dirty="0" smtClean="0"/>
              <a:t>Appeal considered expedited and proceedings below stayed pending appeal.</a:t>
            </a:r>
          </a:p>
          <a:p>
            <a:pPr marL="0" indent="0">
              <a:buNone/>
            </a:pPr>
            <a:endParaRPr lang="en-US" dirty="0" smtClean="0"/>
          </a:p>
          <a:p>
            <a:r>
              <a:rPr lang="en-US" dirty="0" smtClean="0"/>
              <a:t>Appeal not permitted for an order granting a TCPA motion to dismiss.</a:t>
            </a:r>
            <a:endParaRPr lang="en-US" dirty="0"/>
          </a:p>
        </p:txBody>
      </p:sp>
    </p:spTree>
    <p:extLst>
      <p:ext uri="{BB962C8B-B14F-4D97-AF65-F5344CB8AC3E}">
        <p14:creationId xmlns:p14="http://schemas.microsoft.com/office/powerpoint/2010/main" val="949051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Procedure</a:t>
            </a:r>
            <a:endParaRPr lang="en-US" dirty="0"/>
          </a:p>
        </p:txBody>
      </p:sp>
      <p:sp>
        <p:nvSpPr>
          <p:cNvPr id="3" name="Content Placeholder 2"/>
          <p:cNvSpPr>
            <a:spLocks noGrp="1"/>
          </p:cNvSpPr>
          <p:nvPr>
            <p:ph idx="1"/>
          </p:nvPr>
        </p:nvSpPr>
        <p:spPr/>
        <p:txBody>
          <a:bodyPr>
            <a:normAutofit lnSpcReduction="10000"/>
          </a:bodyPr>
          <a:lstStyle/>
          <a:p>
            <a:r>
              <a:rPr lang="en-US" dirty="0" smtClean="0"/>
              <a:t>Movant has initial burden to show by a preponderance of evidence that the claim is based on, related to, or in response to movant’s exercise of the right of free speech, association or petition.</a:t>
            </a:r>
          </a:p>
          <a:p>
            <a:r>
              <a:rPr lang="en-US" dirty="0" smtClean="0"/>
              <a:t>Once movant satisfies that burden, the burden shifts to the </a:t>
            </a:r>
            <a:r>
              <a:rPr lang="en-US" dirty="0" err="1" smtClean="0"/>
              <a:t>nonmovant</a:t>
            </a:r>
            <a:r>
              <a:rPr lang="en-US" dirty="0" smtClean="0"/>
              <a:t> to establish buy clear and specific evidence, a prima facie case for each essential element of his claim.</a:t>
            </a:r>
          </a:p>
          <a:p>
            <a:pPr marL="514350" indent="-514350">
              <a:buFont typeface="+mj-lt"/>
              <a:buAutoNum type="arabicPeriod"/>
            </a:pPr>
            <a:endParaRPr lang="en-US" dirty="0" smtClean="0"/>
          </a:p>
          <a:p>
            <a:pPr marL="0" indent="0">
              <a:buNone/>
            </a:pPr>
            <a:endParaRPr lang="en-US" dirty="0"/>
          </a:p>
        </p:txBody>
      </p:sp>
    </p:spTree>
    <p:extLst>
      <p:ext uri="{BB962C8B-B14F-4D97-AF65-F5344CB8AC3E}">
        <p14:creationId xmlns:p14="http://schemas.microsoft.com/office/powerpoint/2010/main" val="1273342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a:bodyPr>
          <a:lstStyle/>
          <a:p>
            <a:r>
              <a:rPr lang="en-US" dirty="0" smtClean="0"/>
              <a:t>Even if </a:t>
            </a:r>
            <a:r>
              <a:rPr lang="en-US" dirty="0" err="1" smtClean="0"/>
              <a:t>nonmovant</a:t>
            </a:r>
            <a:r>
              <a:rPr lang="en-US" dirty="0" smtClean="0"/>
              <a:t> can establish a prima facie   case, the court must dismiss if the movant establishes by a preponderance of the evidence a valid defense.</a:t>
            </a:r>
            <a:endParaRPr lang="en-US" dirty="0"/>
          </a:p>
        </p:txBody>
      </p:sp>
    </p:spTree>
    <p:extLst>
      <p:ext uri="{BB962C8B-B14F-4D97-AF65-F5344CB8AC3E}">
        <p14:creationId xmlns:p14="http://schemas.microsoft.com/office/powerpoint/2010/main" val="1927335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Clear and Specific Evidence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TCPA does not define “clear and specific evidence”</a:t>
            </a:r>
          </a:p>
          <a:p>
            <a:r>
              <a:rPr lang="en-US" i="1" dirty="0" smtClean="0"/>
              <a:t>In re </a:t>
            </a:r>
            <a:r>
              <a:rPr lang="en-US" i="1" dirty="0" err="1" smtClean="0"/>
              <a:t>Lipsky</a:t>
            </a:r>
            <a:r>
              <a:rPr lang="en-US" i="1" dirty="0" smtClean="0"/>
              <a:t> </a:t>
            </a:r>
            <a:r>
              <a:rPr lang="en-US" dirty="0" smtClean="0"/>
              <a:t>held a court may consider circumstantial evidence to determine if a non-movant has met its burden.</a:t>
            </a:r>
          </a:p>
          <a:p>
            <a:r>
              <a:rPr lang="en-US" dirty="0" smtClean="0"/>
              <a:t>TCPA does not require direct evidence of each essential element of an underlying claim</a:t>
            </a:r>
          </a:p>
          <a:p>
            <a:r>
              <a:rPr lang="en-US" dirty="0" smtClean="0"/>
              <a:t>In defamation case: evidence establishing the facts of when, where and what was said, the defamatory nature of the statements, and how they damaged the plaintiff is enough. </a:t>
            </a:r>
            <a:endParaRPr lang="en-US" dirty="0"/>
          </a:p>
        </p:txBody>
      </p:sp>
    </p:spTree>
    <p:extLst>
      <p:ext uri="{BB962C8B-B14F-4D97-AF65-F5344CB8AC3E}">
        <p14:creationId xmlns:p14="http://schemas.microsoft.com/office/powerpoint/2010/main" val="1120960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Movant’s burden – free speech</a:t>
            </a:r>
            <a:endParaRPr lang="en-US" dirty="0"/>
          </a:p>
        </p:txBody>
      </p:sp>
      <p:sp>
        <p:nvSpPr>
          <p:cNvPr id="3" name="Content Placeholder 2"/>
          <p:cNvSpPr>
            <a:spLocks noGrp="1"/>
          </p:cNvSpPr>
          <p:nvPr>
            <p:ph idx="1"/>
          </p:nvPr>
        </p:nvSpPr>
        <p:spPr/>
        <p:txBody>
          <a:bodyPr>
            <a:normAutofit/>
          </a:bodyPr>
          <a:lstStyle/>
          <a:p>
            <a:r>
              <a:rPr lang="en-US" dirty="0" smtClean="0"/>
              <a:t>Free speech:  A defendant moving for dismissal needs to show the plaintiff’s legal action is based on, related to, or in response to defendant’s exercise of right of free speech.</a:t>
            </a:r>
          </a:p>
          <a:p>
            <a:pPr marL="0" indent="0">
              <a:buNone/>
            </a:pPr>
            <a:endParaRPr lang="en-US" dirty="0" smtClean="0"/>
          </a:p>
          <a:p>
            <a:r>
              <a:rPr lang="en-US" dirty="0" smtClean="0"/>
              <a:t>“The exercise of the right of free speech” means a communication made in connection with a matter of public concern.</a:t>
            </a:r>
          </a:p>
        </p:txBody>
      </p:sp>
    </p:spTree>
    <p:extLst>
      <p:ext uri="{BB962C8B-B14F-4D97-AF65-F5344CB8AC3E}">
        <p14:creationId xmlns:p14="http://schemas.microsoft.com/office/powerpoint/2010/main" val="3729015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Matter of public concern</a:t>
            </a:r>
            <a:endParaRPr lang="en-US" dirty="0"/>
          </a:p>
        </p:txBody>
      </p:sp>
      <p:sp>
        <p:nvSpPr>
          <p:cNvPr id="3" name="Content Placeholder 2"/>
          <p:cNvSpPr>
            <a:spLocks noGrp="1"/>
          </p:cNvSpPr>
          <p:nvPr>
            <p:ph idx="1"/>
          </p:nvPr>
        </p:nvSpPr>
        <p:spPr/>
        <p:txBody>
          <a:bodyPr/>
          <a:lstStyle/>
          <a:p>
            <a:pPr algn="just"/>
            <a:r>
              <a:rPr lang="en-US" dirty="0"/>
              <a:t>A “matter of public concern” is defined as an issue related to</a:t>
            </a:r>
            <a:r>
              <a:rPr lang="en-US" dirty="0" smtClean="0"/>
              <a:t>:</a:t>
            </a:r>
          </a:p>
          <a:p>
            <a:pPr lvl="1" algn="just"/>
            <a:r>
              <a:rPr lang="en-US" dirty="0" smtClean="0"/>
              <a:t>Health or safety;</a:t>
            </a:r>
          </a:p>
          <a:p>
            <a:pPr lvl="1" algn="just"/>
            <a:r>
              <a:rPr lang="en-US" dirty="0" smtClean="0"/>
              <a:t>Environmental, economic, or community well-being;</a:t>
            </a:r>
          </a:p>
          <a:p>
            <a:pPr lvl="1" algn="just"/>
            <a:r>
              <a:rPr lang="en-US" dirty="0" smtClean="0"/>
              <a:t>The government;</a:t>
            </a:r>
          </a:p>
          <a:p>
            <a:pPr lvl="1" algn="just"/>
            <a:r>
              <a:rPr lang="en-US" dirty="0" smtClean="0"/>
              <a:t>A public official or public figure; or</a:t>
            </a:r>
          </a:p>
          <a:p>
            <a:pPr lvl="1" algn="just"/>
            <a:r>
              <a:rPr lang="en-US" dirty="0" smtClean="0"/>
              <a:t>A good, product or service in the marketplace</a:t>
            </a:r>
            <a:endParaRPr lang="en-US" dirty="0"/>
          </a:p>
        </p:txBody>
      </p:sp>
    </p:spTree>
    <p:extLst>
      <p:ext uri="{BB962C8B-B14F-4D97-AF65-F5344CB8AC3E}">
        <p14:creationId xmlns:p14="http://schemas.microsoft.com/office/powerpoint/2010/main" val="1460814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to free speech cases</a:t>
            </a:r>
            <a:endParaRPr lang="en-US" dirty="0"/>
          </a:p>
        </p:txBody>
      </p:sp>
      <p:sp>
        <p:nvSpPr>
          <p:cNvPr id="3" name="Content Placeholder 2"/>
          <p:cNvSpPr>
            <a:spLocks noGrp="1"/>
          </p:cNvSpPr>
          <p:nvPr>
            <p:ph idx="1"/>
          </p:nvPr>
        </p:nvSpPr>
        <p:spPr/>
        <p:txBody>
          <a:bodyPr>
            <a:normAutofit lnSpcReduction="10000"/>
          </a:bodyPr>
          <a:lstStyle/>
          <a:p>
            <a:r>
              <a:rPr lang="en-US" dirty="0" smtClean="0"/>
              <a:t>Former City Manager sued City officials for defamation for statements allegedly made in connection with an investigation into criminal acts by plaintiff while he was City Manager.  </a:t>
            </a:r>
          </a:p>
          <a:p>
            <a:r>
              <a:rPr lang="en-US" dirty="0" smtClean="0"/>
              <a:t>Candidate running for City Council sued councilmember for defamation for statements allegedly made at a campaign event for mayor regarding plaintiff’s qualifications as a councilmember.</a:t>
            </a:r>
            <a:endParaRPr lang="en-US" dirty="0"/>
          </a:p>
        </p:txBody>
      </p:sp>
    </p:spTree>
    <p:extLst>
      <p:ext uri="{BB962C8B-B14F-4D97-AF65-F5344CB8AC3E}">
        <p14:creationId xmlns:p14="http://schemas.microsoft.com/office/powerpoint/2010/main" val="1859880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speech cases</a:t>
            </a:r>
            <a:endParaRPr lang="en-US" dirty="0"/>
          </a:p>
        </p:txBody>
      </p:sp>
      <p:sp>
        <p:nvSpPr>
          <p:cNvPr id="3" name="Content Placeholder 2"/>
          <p:cNvSpPr>
            <a:spLocks noGrp="1"/>
          </p:cNvSpPr>
          <p:nvPr>
            <p:ph idx="1"/>
          </p:nvPr>
        </p:nvSpPr>
        <p:spPr/>
        <p:txBody>
          <a:bodyPr/>
          <a:lstStyle/>
          <a:p>
            <a:r>
              <a:rPr lang="en-US" i="1" dirty="0" smtClean="0"/>
              <a:t>Landry's</a:t>
            </a:r>
            <a:r>
              <a:rPr lang="en-US" i="1" dirty="0"/>
              <a:t>, Inc. v. Animal Legal Def. Fund</a:t>
            </a:r>
            <a:r>
              <a:rPr lang="en-US" dirty="0"/>
              <a:t>, 14-17-00207-CV, 2018 WL 5075116 (Tex. App.—Houston [14th Dist.] Oct. 18, 2018, no pet. h.)</a:t>
            </a:r>
          </a:p>
          <a:p>
            <a:endParaRPr lang="en-US" dirty="0" smtClean="0"/>
          </a:p>
          <a:p>
            <a:r>
              <a:rPr lang="en-US" i="1" dirty="0" smtClean="0"/>
              <a:t>Clifford </a:t>
            </a:r>
            <a:r>
              <a:rPr lang="en-US" i="1" dirty="0"/>
              <a:t>v. Trump</a:t>
            </a:r>
            <a:r>
              <a:rPr lang="en-US" dirty="0"/>
              <a:t>, 339 F. Supp. 3d 915, 919 (C.D. Cal. 2018)</a:t>
            </a:r>
          </a:p>
          <a:p>
            <a:endParaRPr lang="en-US" dirty="0"/>
          </a:p>
        </p:txBody>
      </p:sp>
    </p:spTree>
    <p:extLst>
      <p:ext uri="{BB962C8B-B14F-4D97-AF65-F5344CB8AC3E}">
        <p14:creationId xmlns:p14="http://schemas.microsoft.com/office/powerpoint/2010/main" val="3140324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to free speech cases</a:t>
            </a:r>
            <a:endParaRPr lang="en-US" dirty="0"/>
          </a:p>
        </p:txBody>
      </p:sp>
      <p:sp>
        <p:nvSpPr>
          <p:cNvPr id="3" name="Content Placeholder 2"/>
          <p:cNvSpPr>
            <a:spLocks noGrp="1"/>
          </p:cNvSpPr>
          <p:nvPr>
            <p:ph idx="1"/>
          </p:nvPr>
        </p:nvSpPr>
        <p:spPr/>
        <p:txBody>
          <a:bodyPr>
            <a:normAutofit/>
          </a:bodyPr>
          <a:lstStyle/>
          <a:p>
            <a:r>
              <a:rPr lang="en-US" dirty="0" smtClean="0"/>
              <a:t>TCPA does not require that statements specifically mention health, safety, environmental or economic concerns.  Only that defendant’s statements are “in connection with” issues related to health, safety, environmental, economic and other identified matters of public concern. </a:t>
            </a:r>
            <a:r>
              <a:rPr lang="en-US" i="1" dirty="0" smtClean="0"/>
              <a:t>ExxonMobil </a:t>
            </a:r>
            <a:r>
              <a:rPr lang="en-US" i="1" dirty="0"/>
              <a:t>Pipeline Co. v. Coleman</a:t>
            </a:r>
            <a:r>
              <a:rPr lang="en-US" dirty="0"/>
              <a:t>, 512 S.W.3d 895, 897 (Tex. 2017</a:t>
            </a:r>
            <a:r>
              <a:rPr lang="en-US" dirty="0" smtClean="0"/>
              <a:t>).</a:t>
            </a:r>
            <a:endParaRPr lang="en-US" dirty="0"/>
          </a:p>
          <a:p>
            <a:endParaRPr lang="en-US" dirty="0"/>
          </a:p>
        </p:txBody>
      </p:sp>
    </p:spTree>
    <p:extLst>
      <p:ext uri="{BB962C8B-B14F-4D97-AF65-F5344CB8AC3E}">
        <p14:creationId xmlns:p14="http://schemas.microsoft.com/office/powerpoint/2010/main" val="233820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a:t>
            </a:r>
            <a:endParaRPr lang="en-US" dirty="0"/>
          </a:p>
        </p:txBody>
      </p:sp>
      <p:sp>
        <p:nvSpPr>
          <p:cNvPr id="3" name="Content Placeholder 2"/>
          <p:cNvSpPr>
            <a:spLocks noGrp="1"/>
          </p:cNvSpPr>
          <p:nvPr>
            <p:ph idx="1"/>
          </p:nvPr>
        </p:nvSpPr>
        <p:spPr/>
        <p:txBody>
          <a:bodyPr/>
          <a:lstStyle/>
          <a:p>
            <a:r>
              <a:rPr lang="en-US" dirty="0" smtClean="0"/>
              <a:t>Texas’ Anti-SLAPP statute: Chapter 27 of Texas Civil Practice &amp; Remedies Code</a:t>
            </a:r>
          </a:p>
          <a:p>
            <a:r>
              <a:rPr lang="en-US" dirty="0" smtClean="0"/>
              <a:t>Provides protection against frivolous claims known as Strategic Lawsuits Against Public Participation</a:t>
            </a:r>
          </a:p>
          <a:p>
            <a:r>
              <a:rPr lang="en-US" dirty="0" smtClean="0"/>
              <a:t>Enacted to prevent SLAPP litigation and offer SLAPP victims remedy of mandatory and immediate dismissal of SLAPP claims</a:t>
            </a:r>
            <a:endParaRPr lang="en-US" dirty="0"/>
          </a:p>
        </p:txBody>
      </p:sp>
    </p:spTree>
    <p:extLst>
      <p:ext uri="{BB962C8B-B14F-4D97-AF65-F5344CB8AC3E}">
        <p14:creationId xmlns:p14="http://schemas.microsoft.com/office/powerpoint/2010/main" val="20256196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TCPA’s wide net</a:t>
            </a:r>
            <a:endParaRPr lang="en-US" dirty="0"/>
          </a:p>
        </p:txBody>
      </p:sp>
      <p:sp>
        <p:nvSpPr>
          <p:cNvPr id="3" name="Content Placeholder 2"/>
          <p:cNvSpPr>
            <a:spLocks noGrp="1"/>
          </p:cNvSpPr>
          <p:nvPr>
            <p:ph idx="1"/>
          </p:nvPr>
        </p:nvSpPr>
        <p:spPr/>
        <p:txBody>
          <a:bodyPr>
            <a:normAutofit/>
          </a:bodyPr>
          <a:lstStyle/>
          <a:p>
            <a:r>
              <a:rPr lang="en-US" dirty="0" smtClean="0"/>
              <a:t>Because the TCPA casts a wide net in covering so many forms of communication, the supreme court has held that blog posts and emails sent to residents regarding actions by a developer cutting down trees pertained to matters of </a:t>
            </a:r>
            <a:r>
              <a:rPr lang="en-US" dirty="0"/>
              <a:t>public concern. </a:t>
            </a:r>
            <a:r>
              <a:rPr lang="en-US" i="1" dirty="0" smtClean="0"/>
              <a:t>Adams </a:t>
            </a:r>
            <a:r>
              <a:rPr lang="en-US" i="1" dirty="0"/>
              <a:t>v. </a:t>
            </a:r>
            <a:r>
              <a:rPr lang="en-US" i="1" dirty="0" err="1"/>
              <a:t>Starside</a:t>
            </a:r>
            <a:r>
              <a:rPr lang="en-US" i="1" dirty="0"/>
              <a:t> Custom Builders, LLC</a:t>
            </a:r>
            <a:r>
              <a:rPr lang="en-US" dirty="0"/>
              <a:t>, 547 S.W.3d 890, 896 (Tex. 2018), </a:t>
            </a:r>
            <a:r>
              <a:rPr lang="en-US" dirty="0" err="1"/>
              <a:t>reh'g</a:t>
            </a:r>
            <a:r>
              <a:rPr lang="en-US" dirty="0"/>
              <a:t> denied (June 22, 2018</a:t>
            </a:r>
            <a:r>
              <a:rPr lang="en-US" dirty="0" smtClean="0"/>
              <a:t>).</a:t>
            </a:r>
            <a:endParaRPr lang="en-US" dirty="0"/>
          </a:p>
        </p:txBody>
      </p:sp>
    </p:spTree>
    <p:extLst>
      <p:ext uri="{BB962C8B-B14F-4D97-AF65-F5344CB8AC3E}">
        <p14:creationId xmlns:p14="http://schemas.microsoft.com/office/powerpoint/2010/main" val="478117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Movant’s Burden - petition</a:t>
            </a:r>
            <a:endParaRPr lang="en-US" dirty="0"/>
          </a:p>
        </p:txBody>
      </p:sp>
      <p:sp>
        <p:nvSpPr>
          <p:cNvPr id="3" name="Content Placeholder 2"/>
          <p:cNvSpPr>
            <a:spLocks noGrp="1"/>
          </p:cNvSpPr>
          <p:nvPr>
            <p:ph idx="1"/>
          </p:nvPr>
        </p:nvSpPr>
        <p:spPr/>
        <p:txBody>
          <a:bodyPr/>
          <a:lstStyle/>
          <a:p>
            <a:r>
              <a:rPr lang="en-US" dirty="0" smtClean="0"/>
              <a:t>Petition:  </a:t>
            </a:r>
            <a:r>
              <a:rPr lang="en-US" dirty="0"/>
              <a:t>A defendant moving for dismissal needs to show the plaintiff’s legal action is based on, related to, or in response to </a:t>
            </a:r>
            <a:r>
              <a:rPr lang="en-US" dirty="0" smtClean="0"/>
              <a:t>defendant’s exercise of the right to petition</a:t>
            </a:r>
          </a:p>
        </p:txBody>
      </p:sp>
    </p:spTree>
    <p:extLst>
      <p:ext uri="{BB962C8B-B14F-4D97-AF65-F5344CB8AC3E}">
        <p14:creationId xmlns:p14="http://schemas.microsoft.com/office/powerpoint/2010/main" val="3519489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to Petition</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a:t>“Exercise of the right to petition” </a:t>
            </a:r>
            <a:r>
              <a:rPr lang="en-US" dirty="0" smtClean="0"/>
              <a:t>means a communication pertaining to a judicial proceeding, official proceeding, legislative proceeding, proceeding before an entity that requires public notice, proceeding of the governing body of any political subdivision of the state, public meeting dealing with a public purpose.</a:t>
            </a:r>
          </a:p>
        </p:txBody>
      </p:sp>
    </p:spTree>
    <p:extLst>
      <p:ext uri="{BB962C8B-B14F-4D97-AF65-F5344CB8AC3E}">
        <p14:creationId xmlns:p14="http://schemas.microsoft.com/office/powerpoint/2010/main" val="24602520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to petition cases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Term “judicial proceeding” refers to an actual pending judicial proceeding and does not include anticipated or potential future </a:t>
            </a:r>
            <a:r>
              <a:rPr lang="en-US" dirty="0"/>
              <a:t>judicial proceedings. </a:t>
            </a:r>
            <a:r>
              <a:rPr lang="en-US" i="1" dirty="0" err="1" smtClean="0"/>
              <a:t>Levatino</a:t>
            </a:r>
            <a:r>
              <a:rPr lang="en-US" i="1" dirty="0" smtClean="0"/>
              <a:t> </a:t>
            </a:r>
            <a:r>
              <a:rPr lang="en-US" i="1" dirty="0"/>
              <a:t>v. Apple Tree Cafe Touring, Inc.</a:t>
            </a:r>
            <a:r>
              <a:rPr lang="en-US" dirty="0"/>
              <a:t>, 486 S.W.3d 724, 729 (Tex. App.—Dallas 2016, pet. denied</a:t>
            </a:r>
            <a:r>
              <a:rPr lang="en-US" dirty="0" smtClean="0"/>
              <a:t>).</a:t>
            </a:r>
          </a:p>
          <a:p>
            <a:pPr marL="0" indent="0">
              <a:buNone/>
            </a:pPr>
            <a:endParaRPr lang="en-US" dirty="0" smtClean="0"/>
          </a:p>
          <a:p>
            <a:r>
              <a:rPr lang="en-US" dirty="0" smtClean="0"/>
              <a:t>Despite the TCPA’s express purpose to protect constitutional rights, the Act’s definition of the “right to petition” is far broader than its understanding as a First Amendment right. </a:t>
            </a:r>
            <a:r>
              <a:rPr lang="en-US" i="1" dirty="0" err="1" smtClean="0"/>
              <a:t>Beving</a:t>
            </a:r>
            <a:r>
              <a:rPr lang="en-US" i="1" dirty="0" smtClean="0"/>
              <a:t> </a:t>
            </a:r>
            <a:r>
              <a:rPr lang="en-US" i="1" dirty="0"/>
              <a:t>v. Beadles</a:t>
            </a:r>
            <a:r>
              <a:rPr lang="en-US" dirty="0"/>
              <a:t>, 02-17-00223-CV, 2018 WL 5074765, at *4 (Tex. App.—Fort Worth Oct. 18, 2018, pet. filed</a:t>
            </a:r>
            <a:r>
              <a:rPr lang="en-US" dirty="0" smtClean="0"/>
              <a:t>).</a:t>
            </a:r>
          </a:p>
          <a:p>
            <a:pPr marL="0" indent="0">
              <a:buNone/>
            </a:pPr>
            <a:endParaRPr lang="en-US" dirty="0"/>
          </a:p>
          <a:p>
            <a:endParaRPr lang="en-US" dirty="0" smtClean="0"/>
          </a:p>
          <a:p>
            <a:endParaRPr lang="en-US" dirty="0"/>
          </a:p>
        </p:txBody>
      </p:sp>
    </p:spTree>
    <p:extLst>
      <p:ext uri="{BB962C8B-B14F-4D97-AF65-F5344CB8AC3E}">
        <p14:creationId xmlns:p14="http://schemas.microsoft.com/office/powerpoint/2010/main" val="4139158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to petition cases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Employer showed that workers’ compensation claim for employment discrimination and claim for conspiracy were based on employer’s exercise of its right to petition; claimant’s contested case hearing was a governmental proceeding under the TCPA. </a:t>
            </a:r>
            <a:r>
              <a:rPr lang="en-US" i="1" dirty="0" smtClean="0"/>
              <a:t>Tervita</a:t>
            </a:r>
            <a:r>
              <a:rPr lang="en-US" i="1" dirty="0"/>
              <a:t>, LLC v. </a:t>
            </a:r>
            <a:r>
              <a:rPr lang="en-US" i="1" dirty="0" err="1"/>
              <a:t>Sutterfield</a:t>
            </a:r>
            <a:r>
              <a:rPr lang="en-US" dirty="0"/>
              <a:t>, 482 S.W.3d 280, 286 (Tex. App.—Dallas 2015, pet. denied</a:t>
            </a:r>
            <a:r>
              <a:rPr lang="en-US" dirty="0" smtClean="0"/>
              <a:t>).</a:t>
            </a:r>
          </a:p>
          <a:p>
            <a:pPr marL="0" indent="0">
              <a:buNone/>
            </a:pPr>
            <a:endParaRPr lang="en-US" dirty="0" smtClean="0"/>
          </a:p>
          <a:p>
            <a:r>
              <a:rPr lang="en-US" dirty="0" smtClean="0"/>
              <a:t>The definition of a “communication” under the TCPA is broad and encompasses a petition in a lawsuit.</a:t>
            </a:r>
            <a:r>
              <a:rPr lang="en-US" dirty="0"/>
              <a:t> </a:t>
            </a:r>
            <a:r>
              <a:rPr lang="en-US" i="1" dirty="0" err="1" smtClean="0"/>
              <a:t>Hawxhurst</a:t>
            </a:r>
            <a:r>
              <a:rPr lang="en-US" i="1" dirty="0" smtClean="0"/>
              <a:t> </a:t>
            </a:r>
            <a:r>
              <a:rPr lang="en-US" i="1" dirty="0"/>
              <a:t>v. Austin's Boat Tours</a:t>
            </a:r>
            <a:r>
              <a:rPr lang="en-US" dirty="0"/>
              <a:t>, 550 S.W.3d 220, 227 (Tex. App.—Austin 2018, no pet</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3405901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Movant’s Burden- association</a:t>
            </a:r>
            <a:endParaRPr lang="en-US" dirty="0"/>
          </a:p>
        </p:txBody>
      </p:sp>
      <p:sp>
        <p:nvSpPr>
          <p:cNvPr id="3" name="Content Placeholder 2"/>
          <p:cNvSpPr>
            <a:spLocks noGrp="1"/>
          </p:cNvSpPr>
          <p:nvPr>
            <p:ph idx="1"/>
          </p:nvPr>
        </p:nvSpPr>
        <p:spPr/>
        <p:txBody>
          <a:bodyPr>
            <a:normAutofit lnSpcReduction="10000"/>
          </a:bodyPr>
          <a:lstStyle/>
          <a:p>
            <a:r>
              <a:rPr lang="en-US" dirty="0"/>
              <a:t>Association: A defendant moving for dismissal needs to show the plaintiff’s legal action is based on, related to, or in response to defendant’s </a:t>
            </a:r>
            <a:r>
              <a:rPr lang="en-US" dirty="0" smtClean="0"/>
              <a:t>exercise </a:t>
            </a:r>
            <a:r>
              <a:rPr lang="en-US" dirty="0"/>
              <a:t>of the right </a:t>
            </a:r>
            <a:r>
              <a:rPr lang="en-US" dirty="0" smtClean="0"/>
              <a:t>of association</a:t>
            </a:r>
          </a:p>
          <a:p>
            <a:pPr marL="0" indent="0">
              <a:buNone/>
            </a:pPr>
            <a:endParaRPr lang="en-US" dirty="0" smtClean="0"/>
          </a:p>
          <a:p>
            <a:r>
              <a:rPr lang="en-US" dirty="0" smtClean="0"/>
              <a:t>“Exercise of the right of association” means a communication between individuals who join together to collectively express, promote, pursue, or defend common interests.</a:t>
            </a:r>
            <a:endParaRPr lang="en-US" dirty="0"/>
          </a:p>
        </p:txBody>
      </p:sp>
    </p:spTree>
    <p:extLst>
      <p:ext uri="{BB962C8B-B14F-4D97-AF65-F5344CB8AC3E}">
        <p14:creationId xmlns:p14="http://schemas.microsoft.com/office/powerpoint/2010/main" val="10500505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Non-suiting does not protect from dismissal and attorneys’ fees</a:t>
            </a:r>
            <a:endParaRPr lang="en-US" dirty="0"/>
          </a:p>
        </p:txBody>
      </p:sp>
      <p:sp>
        <p:nvSpPr>
          <p:cNvPr id="3" name="Content Placeholder 2"/>
          <p:cNvSpPr>
            <a:spLocks noGrp="1"/>
          </p:cNvSpPr>
          <p:nvPr>
            <p:ph idx="1"/>
          </p:nvPr>
        </p:nvSpPr>
        <p:spPr/>
        <p:txBody>
          <a:bodyPr/>
          <a:lstStyle/>
          <a:p>
            <a:r>
              <a:rPr lang="en-US" dirty="0" smtClean="0"/>
              <a:t>Motion to dismiss is considered a claim for affirmative relief.</a:t>
            </a:r>
          </a:p>
          <a:p>
            <a:r>
              <a:rPr lang="en-US" dirty="0" smtClean="0"/>
              <a:t>Thus, </a:t>
            </a:r>
            <a:r>
              <a:rPr lang="en-US" dirty="0"/>
              <a:t>i</a:t>
            </a:r>
            <a:r>
              <a:rPr lang="en-US" dirty="0" smtClean="0"/>
              <a:t>f Plaintiff amends petition after Defendant files anti-SLAPP motion to dismiss, and Plaintiff deletes claims, Defendant’s motion to dismiss survives. Defendant entitled to dismissal with prejudice, attorneys’ fees and sanctions.  </a:t>
            </a:r>
            <a:endParaRPr lang="en-US" dirty="0"/>
          </a:p>
        </p:txBody>
      </p:sp>
    </p:spTree>
    <p:extLst>
      <p:ext uri="{BB962C8B-B14F-4D97-AF65-F5344CB8AC3E}">
        <p14:creationId xmlns:p14="http://schemas.microsoft.com/office/powerpoint/2010/main" val="26417845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Aware</a:t>
            </a:r>
            <a:endParaRPr lang="en-US" dirty="0"/>
          </a:p>
        </p:txBody>
      </p:sp>
      <p:sp>
        <p:nvSpPr>
          <p:cNvPr id="3" name="Content Placeholder 2"/>
          <p:cNvSpPr>
            <a:spLocks noGrp="1"/>
          </p:cNvSpPr>
          <p:nvPr>
            <p:ph idx="1"/>
          </p:nvPr>
        </p:nvSpPr>
        <p:spPr/>
        <p:txBody>
          <a:bodyPr/>
          <a:lstStyle/>
          <a:p>
            <a:pPr algn="just"/>
            <a:r>
              <a:rPr lang="en-US" dirty="0" smtClean="0"/>
              <a:t>The same provision of the TCPA that mandates attorneys’ fees and sanctions for a successful movant, also provides that costs and attorneys’ fees may be awarded to the </a:t>
            </a:r>
            <a:r>
              <a:rPr lang="en-US" dirty="0" err="1" smtClean="0"/>
              <a:t>nonmovant</a:t>
            </a:r>
            <a:r>
              <a:rPr lang="en-US" dirty="0" smtClean="0"/>
              <a:t> if the court determines the motion to dismiss is frivolous or solely intended to delay.</a:t>
            </a:r>
            <a:endParaRPr lang="en-US" dirty="0"/>
          </a:p>
          <a:p>
            <a:pPr algn="just"/>
            <a:endParaRPr lang="en-US" dirty="0"/>
          </a:p>
        </p:txBody>
      </p:sp>
    </p:spTree>
    <p:extLst>
      <p:ext uri="{BB962C8B-B14F-4D97-AF65-F5344CB8AC3E}">
        <p14:creationId xmlns:p14="http://schemas.microsoft.com/office/powerpoint/2010/main" val="3279991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History</a:t>
            </a:r>
            <a:endParaRPr lang="en-US" dirty="0"/>
          </a:p>
        </p:txBody>
      </p:sp>
      <p:sp>
        <p:nvSpPr>
          <p:cNvPr id="3" name="Content Placeholder 2"/>
          <p:cNvSpPr>
            <a:spLocks noGrp="1"/>
          </p:cNvSpPr>
          <p:nvPr>
            <p:ph idx="1"/>
          </p:nvPr>
        </p:nvSpPr>
        <p:spPr/>
        <p:txBody>
          <a:bodyPr/>
          <a:lstStyle/>
          <a:p>
            <a:r>
              <a:rPr lang="en-US" dirty="0" smtClean="0"/>
              <a:t>SLAPP litigation started gaining attention in 1980s</a:t>
            </a:r>
          </a:p>
          <a:p>
            <a:r>
              <a:rPr lang="en-US" dirty="0" smtClean="0"/>
              <a:t>By 2010, 27 states had anti-SLAPP type statutes</a:t>
            </a:r>
          </a:p>
          <a:p>
            <a:r>
              <a:rPr lang="en-US" dirty="0" smtClean="0"/>
              <a:t>Texas enacted TCPA in 2011</a:t>
            </a:r>
            <a:endParaRPr lang="en-US" dirty="0"/>
          </a:p>
        </p:txBody>
      </p:sp>
    </p:spTree>
    <p:extLst>
      <p:ext uri="{BB962C8B-B14F-4D97-AF65-F5344CB8AC3E}">
        <p14:creationId xmlns:p14="http://schemas.microsoft.com/office/powerpoint/2010/main" val="1249207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Who’s protected?</a:t>
            </a:r>
            <a:endParaRPr lang="en-US" dirty="0"/>
          </a:p>
        </p:txBody>
      </p:sp>
      <p:sp>
        <p:nvSpPr>
          <p:cNvPr id="3" name="Content Placeholder 2"/>
          <p:cNvSpPr>
            <a:spLocks noGrp="1"/>
          </p:cNvSpPr>
          <p:nvPr>
            <p:ph idx="1"/>
          </p:nvPr>
        </p:nvSpPr>
        <p:spPr/>
        <p:txBody>
          <a:bodyPr>
            <a:normAutofit/>
          </a:bodyPr>
          <a:lstStyle/>
          <a:p>
            <a:pPr algn="just"/>
            <a:r>
              <a:rPr lang="en-US" dirty="0" smtClean="0"/>
              <a:t>Citizens who are sued for exercising their constitutional right to free speech, to petition, or association.</a:t>
            </a:r>
            <a:endParaRPr lang="en-US" dirty="0"/>
          </a:p>
          <a:p>
            <a:pPr algn="just"/>
            <a:endParaRPr lang="en-US" dirty="0"/>
          </a:p>
          <a:p>
            <a:pPr algn="just"/>
            <a:r>
              <a:rPr lang="en-US" dirty="0" smtClean="0"/>
              <a:t>Includes elected and appointed officials, government employees, and attorneys</a:t>
            </a:r>
            <a:endParaRPr lang="en-US" dirty="0"/>
          </a:p>
        </p:txBody>
      </p:sp>
    </p:spTree>
    <p:extLst>
      <p:ext uri="{BB962C8B-B14F-4D97-AF65-F5344CB8AC3E}">
        <p14:creationId xmlns:p14="http://schemas.microsoft.com/office/powerpoint/2010/main" val="1672601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TCPA doesn’t apply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TCPA does not apply to:</a:t>
            </a:r>
          </a:p>
          <a:p>
            <a:pPr lvl="1"/>
            <a:r>
              <a:rPr lang="en-US" dirty="0" smtClean="0"/>
              <a:t>Enforcement actions brought in the name of the state or political subdivision or by the attorney general, a district attorney, a criminal district attorney, or a county attorney</a:t>
            </a:r>
          </a:p>
          <a:p>
            <a:pPr lvl="1"/>
            <a:r>
              <a:rPr lang="en-US" dirty="0" smtClean="0"/>
              <a:t>Legal actions brought against a person primarily engaged in the business of selling/leasing goods or services</a:t>
            </a:r>
          </a:p>
          <a:p>
            <a:pPr lvl="1"/>
            <a:r>
              <a:rPr lang="en-US" dirty="0" smtClean="0"/>
              <a:t>Legal actions seeking recovery for bodily injury, wrongful death, or survival or to statements made regarding that legal action</a:t>
            </a:r>
          </a:p>
          <a:p>
            <a:pPr lvl="1"/>
            <a:r>
              <a:rPr lang="en-US" dirty="0" smtClean="0"/>
              <a:t>Legal actions brought under the insurance code or arising out of an insurance contract</a:t>
            </a:r>
            <a:endParaRPr lang="en-US" dirty="0"/>
          </a:p>
        </p:txBody>
      </p:sp>
    </p:spTree>
    <p:extLst>
      <p:ext uri="{BB962C8B-B14F-4D97-AF65-F5344CB8AC3E}">
        <p14:creationId xmlns:p14="http://schemas.microsoft.com/office/powerpoint/2010/main" val="1323411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Special motion procedure for expedited dismissal of meritless </a:t>
            </a:r>
            <a:r>
              <a:rPr lang="en-US" dirty="0" smtClean="0"/>
              <a:t>lawsuits</a:t>
            </a:r>
          </a:p>
          <a:p>
            <a:pPr marL="0" indent="0">
              <a:buNone/>
            </a:pPr>
            <a:endParaRPr lang="en-US" dirty="0" smtClean="0"/>
          </a:p>
          <a:p>
            <a:r>
              <a:rPr lang="en-US" dirty="0" smtClean="0"/>
              <a:t>In most cases, discovery is suspended once a motion to dismiss is filed until the court rules on the motion</a:t>
            </a:r>
          </a:p>
          <a:p>
            <a:pPr marL="0" indent="0">
              <a:buNone/>
            </a:pPr>
            <a:endParaRPr lang="en-US" dirty="0" smtClean="0"/>
          </a:p>
          <a:p>
            <a:r>
              <a:rPr lang="en-US" dirty="0" smtClean="0"/>
              <a:t>Mandatory attorneys’ fees and expenses incurred in defending against SLAPP claims</a:t>
            </a:r>
          </a:p>
          <a:p>
            <a:pPr marL="0" indent="0">
              <a:buNone/>
            </a:pPr>
            <a:endParaRPr lang="en-US" dirty="0" smtClean="0"/>
          </a:p>
          <a:p>
            <a:r>
              <a:rPr lang="en-US" dirty="0" smtClean="0"/>
              <a:t>Mandatory sanctions sufficient to deter claimant from bringing similar SLAPP claims in future</a:t>
            </a:r>
            <a:endParaRPr lang="en-US" dirty="0"/>
          </a:p>
        </p:txBody>
      </p:sp>
    </p:spTree>
    <p:extLst>
      <p:ext uri="{BB962C8B-B14F-4D97-AF65-F5344CB8AC3E}">
        <p14:creationId xmlns:p14="http://schemas.microsoft.com/office/powerpoint/2010/main" val="2668015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“legal action”</a:t>
            </a:r>
            <a:endParaRPr lang="en-US" dirty="0"/>
          </a:p>
        </p:txBody>
      </p:sp>
      <p:sp>
        <p:nvSpPr>
          <p:cNvPr id="3" name="Content Placeholder 2"/>
          <p:cNvSpPr>
            <a:spLocks noGrp="1"/>
          </p:cNvSpPr>
          <p:nvPr>
            <p:ph idx="1"/>
          </p:nvPr>
        </p:nvSpPr>
        <p:spPr/>
        <p:txBody>
          <a:bodyPr>
            <a:noAutofit/>
          </a:bodyPr>
          <a:lstStyle/>
          <a:p>
            <a:pPr lvl="0"/>
            <a:r>
              <a:rPr lang="en-US" sz="2400" dirty="0"/>
              <a:t>A</a:t>
            </a:r>
            <a:r>
              <a:rPr lang="en-US" sz="2400" dirty="0" smtClean="0"/>
              <a:t> </a:t>
            </a:r>
            <a:r>
              <a:rPr lang="en-US" sz="2400" dirty="0"/>
              <a:t>court must dismiss a “legal action” if it is based on, related to or in response to a party’s exercise of the right of free speech, </a:t>
            </a:r>
            <a:r>
              <a:rPr lang="en-US" sz="2400" dirty="0" smtClean="0"/>
              <a:t>right to </a:t>
            </a:r>
            <a:r>
              <a:rPr lang="en-US" sz="2400" dirty="0"/>
              <a:t>petition or </a:t>
            </a:r>
            <a:r>
              <a:rPr lang="en-US" sz="2400" dirty="0" smtClean="0"/>
              <a:t>right of </a:t>
            </a:r>
            <a:r>
              <a:rPr lang="en-US" sz="2400" dirty="0"/>
              <a:t>association</a:t>
            </a:r>
            <a:r>
              <a:rPr lang="en-US" sz="2400" dirty="0" smtClean="0"/>
              <a:t>.</a:t>
            </a:r>
          </a:p>
          <a:p>
            <a:pPr marL="0" lvl="0" indent="0">
              <a:buNone/>
            </a:pPr>
            <a:endParaRPr lang="en-US" sz="2400" dirty="0" smtClean="0"/>
          </a:p>
          <a:p>
            <a:pPr lvl="0"/>
            <a:r>
              <a:rPr lang="en-US" sz="2400" dirty="0" smtClean="0"/>
              <a:t>TCPA defines “legal action” as a “lawsuit, cause of action, petition, complaint, cross-claim or counterclaim or any other judicial pleading or filing that requests legal or equitable relief.”</a:t>
            </a:r>
          </a:p>
          <a:p>
            <a:pPr lvl="0"/>
            <a:endParaRPr lang="en-US" sz="2400" dirty="0"/>
          </a:p>
          <a:p>
            <a:r>
              <a:rPr lang="en-US" sz="2400" dirty="0" smtClean="0"/>
              <a:t>Courts have held “legal actions” include: Rule 202 pre-suit discovery, motion for sanctions</a:t>
            </a:r>
          </a:p>
          <a:p>
            <a:pPr marL="0" indent="0">
              <a:buNone/>
            </a:pPr>
            <a:endParaRPr lang="en-US" sz="2400" dirty="0" smtClean="0"/>
          </a:p>
        </p:txBody>
      </p:sp>
    </p:spTree>
    <p:extLst>
      <p:ext uri="{BB962C8B-B14F-4D97-AF65-F5344CB8AC3E}">
        <p14:creationId xmlns:p14="http://schemas.microsoft.com/office/powerpoint/2010/main" val="2761027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not a legal action</a:t>
            </a:r>
            <a:endParaRPr lang="en-US" dirty="0"/>
          </a:p>
        </p:txBody>
      </p:sp>
      <p:sp>
        <p:nvSpPr>
          <p:cNvPr id="3" name="Content Placeholder 2"/>
          <p:cNvSpPr>
            <a:spLocks noGrp="1"/>
          </p:cNvSpPr>
          <p:nvPr>
            <p:ph idx="1"/>
          </p:nvPr>
        </p:nvSpPr>
        <p:spPr/>
        <p:txBody>
          <a:bodyPr/>
          <a:lstStyle/>
          <a:p>
            <a:r>
              <a:rPr lang="en-US" dirty="0"/>
              <a:t>Courts have held these are not legal actions: Motion to Dismiss under TCPA, Appeal, declaratory judgment claims</a:t>
            </a:r>
          </a:p>
          <a:p>
            <a:pPr marL="0" indent="0">
              <a:buNone/>
            </a:pPr>
            <a:endParaRPr lang="en-US" dirty="0"/>
          </a:p>
        </p:txBody>
      </p:sp>
    </p:spTree>
    <p:extLst>
      <p:ext uri="{BB962C8B-B14F-4D97-AF65-F5344CB8AC3E}">
        <p14:creationId xmlns:p14="http://schemas.microsoft.com/office/powerpoint/2010/main" val="3350018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Strict Deadlines</a:t>
            </a:r>
            <a:endParaRPr lang="en-US" dirty="0"/>
          </a:p>
        </p:txBody>
      </p:sp>
      <p:sp>
        <p:nvSpPr>
          <p:cNvPr id="3" name="Content Placeholder 2"/>
          <p:cNvSpPr>
            <a:spLocks noGrp="1"/>
          </p:cNvSpPr>
          <p:nvPr>
            <p:ph idx="1"/>
          </p:nvPr>
        </p:nvSpPr>
        <p:spPr/>
        <p:txBody>
          <a:bodyPr>
            <a:normAutofit lnSpcReduction="10000"/>
          </a:bodyPr>
          <a:lstStyle/>
          <a:p>
            <a:r>
              <a:rPr lang="en-US" dirty="0" smtClean="0"/>
              <a:t>Motion to dismiss under the TCPA must be filed within 60 days after the SLAPP claim is served.</a:t>
            </a:r>
          </a:p>
          <a:p>
            <a:pPr marL="0" indent="0">
              <a:buNone/>
            </a:pPr>
            <a:endParaRPr lang="en-US" dirty="0" smtClean="0"/>
          </a:p>
          <a:p>
            <a:r>
              <a:rPr lang="en-US" dirty="0" smtClean="0"/>
              <a:t>Hearing on the motion must occur within 60 days after the date of service of the motion.</a:t>
            </a:r>
          </a:p>
          <a:p>
            <a:pPr marL="0" indent="0">
              <a:buNone/>
            </a:pPr>
            <a:endParaRPr lang="en-US" dirty="0" smtClean="0"/>
          </a:p>
          <a:p>
            <a:r>
              <a:rPr lang="en-US" dirty="0" smtClean="0"/>
              <a:t>Ruling on the motion must occur within 30 days of the hearing date.</a:t>
            </a:r>
            <a:endParaRPr lang="en-US" dirty="0"/>
          </a:p>
        </p:txBody>
      </p:sp>
    </p:spTree>
    <p:extLst>
      <p:ext uri="{BB962C8B-B14F-4D97-AF65-F5344CB8AC3E}">
        <p14:creationId xmlns:p14="http://schemas.microsoft.com/office/powerpoint/2010/main" val="1944653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13th ALGS PPT POTX Template (ORIGINAL) 0105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13th ALGS PPT POTX Template (ORIGINAL) 010517</Template>
  <TotalTime>3369</TotalTime>
  <Words>1562</Words>
  <Application>Microsoft Office PowerPoint</Application>
  <PresentationFormat>On-screen Show (4:3)</PresentationFormat>
  <Paragraphs>106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13th ALGS PPT POTX Template (ORIGINAL) 010517</vt:lpstr>
      <vt:lpstr>Texas Citizens Participation Act:  The Basics</vt:lpstr>
      <vt:lpstr>WHAT IS IT?</vt:lpstr>
      <vt:lpstr>The History</vt:lpstr>
      <vt:lpstr>Who’s protected?</vt:lpstr>
      <vt:lpstr>When TCPA doesn’t apply</vt:lpstr>
      <vt:lpstr>Advantages</vt:lpstr>
      <vt:lpstr>What is a “legal action”</vt:lpstr>
      <vt:lpstr>What’s not a legal action</vt:lpstr>
      <vt:lpstr>Strict Deadlines</vt:lpstr>
      <vt:lpstr>Consequences if court doesn’t rule</vt:lpstr>
      <vt:lpstr>Appeal</vt:lpstr>
      <vt:lpstr>Motion Procedure</vt:lpstr>
      <vt:lpstr>Procedure…</vt:lpstr>
      <vt:lpstr>Clear and Specific Evidence</vt:lpstr>
      <vt:lpstr>Movant’s burden – free speech</vt:lpstr>
      <vt:lpstr>Matter of public concern</vt:lpstr>
      <vt:lpstr>Right to free speech cases</vt:lpstr>
      <vt:lpstr>Free speech cases</vt:lpstr>
      <vt:lpstr>Right to free speech cases</vt:lpstr>
      <vt:lpstr>TCPA’s wide net</vt:lpstr>
      <vt:lpstr>Movant’s Burden - petition</vt:lpstr>
      <vt:lpstr>Right to Petition</vt:lpstr>
      <vt:lpstr>Right to petition cases</vt:lpstr>
      <vt:lpstr>Right to petition cases</vt:lpstr>
      <vt:lpstr>Movant’s Burden- association</vt:lpstr>
      <vt:lpstr>Non-suiting does not protect from dismissal and attorneys’ fees</vt:lpstr>
      <vt:lpstr>Be Aware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Allie, Zach</dc:creator>
  <cp:lastModifiedBy>Allison Killian</cp:lastModifiedBy>
  <cp:revision>345</cp:revision>
  <cp:lastPrinted>2015-08-19T17:14:48Z</cp:lastPrinted>
  <dcterms:created xsi:type="dcterms:W3CDTF">2012-09-12T15:12:17Z</dcterms:created>
  <dcterms:modified xsi:type="dcterms:W3CDTF">2019-01-29T20:29:46Z</dcterms:modified>
</cp:coreProperties>
</file>