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8"/>
  </p:notesMasterIdLst>
  <p:sldIdLst>
    <p:sldId id="256" r:id="rId3"/>
    <p:sldId id="315" r:id="rId4"/>
    <p:sldId id="270" r:id="rId5"/>
    <p:sldId id="316" r:id="rId6"/>
    <p:sldId id="326" r:id="rId7"/>
    <p:sldId id="317" r:id="rId8"/>
    <p:sldId id="318" r:id="rId9"/>
    <p:sldId id="319" r:id="rId10"/>
    <p:sldId id="324" r:id="rId11"/>
    <p:sldId id="320" r:id="rId12"/>
    <p:sldId id="321" r:id="rId13"/>
    <p:sldId id="322" r:id="rId14"/>
    <p:sldId id="325" r:id="rId15"/>
    <p:sldId id="327" r:id="rId16"/>
    <p:sldId id="31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191" autoAdjust="0"/>
  </p:normalViewPr>
  <p:slideViewPr>
    <p:cSldViewPr>
      <p:cViewPr>
        <p:scale>
          <a:sx n="60" d="100"/>
          <a:sy n="60" d="100"/>
        </p:scale>
        <p:origin x="-3090"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F98D7B-0BA8-43AA-96E1-D07A5D1B0980}" type="datetimeFigureOut">
              <a:rPr lang="en-US" smtClean="0"/>
              <a:t>1/28/2019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D730E3-AAA9-4AE6-B968-764A02CA4896}" type="slidenum">
              <a:rPr lang="en-US" smtClean="0"/>
              <a:t>‹#›</a:t>
            </a:fld>
            <a:endParaRPr lang="en-US"/>
          </a:p>
        </p:txBody>
      </p:sp>
    </p:spTree>
    <p:extLst>
      <p:ext uri="{BB962C8B-B14F-4D97-AF65-F5344CB8AC3E}">
        <p14:creationId xmlns:p14="http://schemas.microsoft.com/office/powerpoint/2010/main" val="131524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1</a:t>
            </a:fld>
            <a:endParaRPr lang="en-US"/>
          </a:p>
        </p:txBody>
      </p:sp>
    </p:spTree>
    <p:extLst>
      <p:ext uri="{BB962C8B-B14F-4D97-AF65-F5344CB8AC3E}">
        <p14:creationId xmlns:p14="http://schemas.microsoft.com/office/powerpoint/2010/main" val="340664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good faith is not.</a:t>
            </a:r>
          </a:p>
          <a:p>
            <a:pPr lvl="1"/>
            <a:r>
              <a:rPr lang="en-US" dirty="0"/>
              <a:t>Good faith doesn’t mean reaching an agreement;</a:t>
            </a:r>
          </a:p>
          <a:p>
            <a:pPr lvl="1"/>
            <a:r>
              <a:rPr lang="en-US" dirty="0"/>
              <a:t>Does not obligate parties to have a desire to mediate</a:t>
            </a:r>
          </a:p>
          <a:p>
            <a:pPr lvl="1"/>
            <a:r>
              <a:rPr lang="en-US" dirty="0"/>
              <a:t>Does not require being nice. </a:t>
            </a:r>
          </a:p>
          <a:p>
            <a:pPr lvl="0"/>
            <a:r>
              <a:rPr lang="en-US" dirty="0"/>
              <a:t>Suggested factors;</a:t>
            </a:r>
          </a:p>
          <a:p>
            <a:pPr lvl="1"/>
            <a:r>
              <a:rPr lang="en-US" dirty="0"/>
              <a:t>Arriving with knowledge of the case;</a:t>
            </a:r>
          </a:p>
          <a:p>
            <a:pPr lvl="1"/>
            <a:r>
              <a:rPr lang="en-US" dirty="0"/>
              <a:t>Taking into account the interests of the other parties;</a:t>
            </a:r>
          </a:p>
          <a:p>
            <a:pPr lvl="1"/>
            <a:r>
              <a:rPr lang="en-US" dirty="0"/>
              <a:t>Having necessary decision-makers present;</a:t>
            </a:r>
          </a:p>
          <a:p>
            <a:pPr lvl="1"/>
            <a:r>
              <a:rPr lang="en-US" dirty="0"/>
              <a:t>Engaging in open and frank discussions;</a:t>
            </a:r>
          </a:p>
          <a:p>
            <a:pPr lvl="1"/>
            <a:r>
              <a:rPr lang="en-US" dirty="0"/>
              <a:t>Not lying or misleading;</a:t>
            </a:r>
          </a:p>
          <a:p>
            <a:pPr lvl="1"/>
            <a:r>
              <a:rPr lang="en-US" dirty="0"/>
              <a:t>Demonstrating a willingness to listen and attempting to understand the positions of others; </a:t>
            </a:r>
          </a:p>
          <a:p>
            <a:pPr lvl="1"/>
            <a:r>
              <a:rPr lang="en-US" dirty="0"/>
              <a:t>Explaining the rationale behind offers;</a:t>
            </a:r>
          </a:p>
          <a:p>
            <a:pPr lvl="1"/>
            <a:r>
              <a:rPr lang="en-US" dirty="0"/>
              <a:t>Allowing the parties to talk directly.</a:t>
            </a:r>
          </a:p>
          <a:p>
            <a:pPr lvl="0"/>
            <a:r>
              <a:rPr lang="en-US" dirty="0"/>
              <a:t>Good faith, meaningful participation - requires a specific conduct conducive to the mediation process.</a:t>
            </a:r>
          </a:p>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11</a:t>
            </a:fld>
            <a:endParaRPr lang="en-US"/>
          </a:p>
        </p:txBody>
      </p:sp>
    </p:spTree>
    <p:extLst>
      <p:ext uri="{BB962C8B-B14F-4D97-AF65-F5344CB8AC3E}">
        <p14:creationId xmlns:p14="http://schemas.microsoft.com/office/powerpoint/2010/main" val="417047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cap="all" dirty="0"/>
              <a:t>General Policy Considerations</a:t>
            </a:r>
          </a:p>
          <a:p>
            <a:pPr lvl="2"/>
            <a:r>
              <a:rPr lang="en-US" b="1" dirty="0"/>
              <a:t>Trust—</a:t>
            </a:r>
            <a:r>
              <a:rPr lang="en-US" dirty="0"/>
              <a:t>parties in a dispute inherently distrust each other. Such distrust, however, is a barrier to settlement. </a:t>
            </a:r>
            <a:r>
              <a:rPr lang="en-US" i="1" dirty="0"/>
              <a:t>Confidentiality </a:t>
            </a:r>
            <a:r>
              <a:rPr lang="en-US" dirty="0"/>
              <a:t>creates an environment that even if you don’t establish trust, a party can be assured that what they say won’t be used against them.</a:t>
            </a:r>
          </a:p>
          <a:p>
            <a:pPr lvl="2"/>
            <a:r>
              <a:rPr lang="en-US" b="1" dirty="0"/>
              <a:t>FRE 408</a:t>
            </a:r>
            <a:r>
              <a:rPr lang="en-US" dirty="0"/>
              <a:t>: Exclusionary rule on compromise agreements—part of rules of evidence which encourages settlement outside of mediation.</a:t>
            </a:r>
          </a:p>
          <a:p>
            <a:pPr lvl="3"/>
            <a:r>
              <a:rPr lang="en-US" dirty="0"/>
              <a:t>essentially prohibits the use of settlement offers as evidence of liability in a trial of a lawsuit.</a:t>
            </a:r>
          </a:p>
          <a:p>
            <a:pPr lvl="3"/>
            <a:r>
              <a:rPr lang="en-US" dirty="0"/>
              <a:t>Includes: offers to compromise, settlement agreements.</a:t>
            </a:r>
          </a:p>
          <a:p>
            <a:pPr lvl="3"/>
            <a:endParaRPr lang="en-US" dirty="0"/>
          </a:p>
          <a:p>
            <a:pPr lvl="3"/>
            <a:r>
              <a:rPr lang="en-US" b="1" dirty="0"/>
              <a:t>TRE 408</a:t>
            </a:r>
          </a:p>
          <a:p>
            <a:pPr lvl="2"/>
            <a:r>
              <a:rPr lang="en-US" b="1" dirty="0"/>
              <a:t>Confidentiality as protection of the </a:t>
            </a:r>
            <a:r>
              <a:rPr lang="en-US" dirty="0"/>
              <a:t>mediator—may have an ongoing role within the mediation so maintains neutrality; confidentiality serves to limit the mediator’s involvement in the continuation of the cases and to maintain impartiality.</a:t>
            </a:r>
          </a:p>
          <a:p>
            <a:pPr lvl="2"/>
            <a:endParaRPr lang="en-US" dirty="0"/>
          </a:p>
          <a:p>
            <a:pPr lvl="2"/>
            <a:r>
              <a:rPr lang="en-US" dirty="0"/>
              <a:t>Problems—Exploitation of confidentiality:</a:t>
            </a:r>
          </a:p>
          <a:p>
            <a:pPr lvl="3"/>
            <a:r>
              <a:rPr lang="en-US" i="1" dirty="0" smtClean="0">
                <a:effectLst/>
              </a:rPr>
              <a:t>Misuse </a:t>
            </a:r>
            <a:r>
              <a:rPr lang="en-US" dirty="0" smtClean="0">
                <a:effectLst/>
              </a:rPr>
              <a:t>of the mediation process to delay trial, misrepresentation of facts to manipulate a favorable outcome; </a:t>
            </a:r>
            <a:r>
              <a:rPr lang="en-US" dirty="0"/>
              <a:t>R</a:t>
            </a:r>
            <a:r>
              <a:rPr lang="en-US" i="1" dirty="0"/>
              <a:t>efusal to participate</a:t>
            </a:r>
            <a:r>
              <a:rPr lang="en-US" dirty="0"/>
              <a:t> even though attend;</a:t>
            </a:r>
          </a:p>
          <a:p>
            <a:pPr lvl="3"/>
            <a:r>
              <a:rPr lang="en-US" i="1" dirty="0"/>
              <a:t>Misrepresentations</a:t>
            </a:r>
            <a:r>
              <a:rPr lang="en-US" dirty="0"/>
              <a:t>—a party may rely on that misrepresentation but would have no recourse b/c of the confidential nature of the setting;</a:t>
            </a:r>
          </a:p>
          <a:p>
            <a:pPr lvl="3"/>
            <a:r>
              <a:rPr lang="en-US" dirty="0"/>
              <a:t>No check on </a:t>
            </a:r>
            <a:r>
              <a:rPr lang="en-US" i="1" dirty="0"/>
              <a:t>mediator’s conduct</a:t>
            </a:r>
            <a:r>
              <a:rPr lang="en-US" dirty="0"/>
              <a:t> b/c everything is confidential;</a:t>
            </a:r>
          </a:p>
          <a:p>
            <a:pPr lvl="2"/>
            <a:r>
              <a:rPr lang="en-US" b="1" dirty="0"/>
              <a:t>Contrary to public policy/need for information—court will apply balancing test to determine.</a:t>
            </a:r>
          </a:p>
          <a:p>
            <a:pPr lvl="3"/>
            <a:r>
              <a:rPr lang="en-US" dirty="0"/>
              <a:t>cases involving government wrongdoing, the environment</a:t>
            </a:r>
          </a:p>
          <a:p>
            <a:pPr lvl="3"/>
            <a:r>
              <a:rPr lang="en-US" dirty="0"/>
              <a:t>Duty to report child abuse</a:t>
            </a:r>
          </a:p>
          <a:p>
            <a:pPr lvl="3"/>
            <a:r>
              <a:rPr lang="en-US" dirty="0"/>
              <a:t>Threats of physical harm</a:t>
            </a:r>
          </a:p>
          <a:p>
            <a:pPr lvl="3"/>
            <a:r>
              <a:rPr lang="en-US" dirty="0"/>
              <a:t>Disclosure to seek advice.</a:t>
            </a:r>
          </a:p>
          <a:p>
            <a:pPr lvl="3"/>
            <a:endParaRPr lang="en-US" dirty="0"/>
          </a:p>
          <a:p>
            <a:pPr lvl="0"/>
            <a:r>
              <a:rPr lang="en-US" b="1" cap="all" dirty="0"/>
              <a:t>Exclusion or Privilege</a:t>
            </a:r>
          </a:p>
          <a:p>
            <a:pPr lvl="0"/>
            <a:r>
              <a:rPr lang="en-US" b="1" i="1" dirty="0"/>
              <a:t>Where a statute provides for confidentiality in mediation, the courts will generally uphold it</a:t>
            </a:r>
            <a:r>
              <a:rPr lang="en-US" dirty="0"/>
              <a:t>.</a:t>
            </a:r>
          </a:p>
          <a:p>
            <a:pPr lvl="2"/>
            <a:r>
              <a:rPr lang="en-US" b="1" i="1" dirty="0"/>
              <a:t>An Exclusion</a:t>
            </a:r>
            <a:r>
              <a:rPr lang="en-US" b="1" dirty="0"/>
              <a:t> - Scope and Limits (dealing with in court litigated matters)</a:t>
            </a:r>
          </a:p>
          <a:p>
            <a:pPr lvl="3"/>
            <a:r>
              <a:rPr lang="en-US" dirty="0"/>
              <a:t>Exclusion pertains to admissibility of evidence.</a:t>
            </a:r>
          </a:p>
          <a:p>
            <a:pPr lvl="3"/>
            <a:r>
              <a:rPr lang="en-US" dirty="0"/>
              <a:t>FRE 408/TRE 408 on compromise negotiations can’t be used as evidence in a trial. </a:t>
            </a:r>
          </a:p>
          <a:p>
            <a:pPr lvl="4"/>
            <a:r>
              <a:rPr lang="en-US" dirty="0"/>
              <a:t>Exclusion does prohibit all parties from testifying—regardless of whose testimony is sought: mediator, attorney, or a party.</a:t>
            </a:r>
          </a:p>
          <a:p>
            <a:pPr lvl="2"/>
            <a:r>
              <a:rPr lang="en-US" b="1" i="1" dirty="0"/>
              <a:t>A Privilege</a:t>
            </a:r>
            <a:r>
              <a:rPr lang="en-US" b="1" dirty="0"/>
              <a:t>.</a:t>
            </a:r>
          </a:p>
          <a:p>
            <a:pPr lvl="3"/>
            <a:r>
              <a:rPr lang="en-US" dirty="0"/>
              <a:t>Provides a broader scope of confidentiality than exclusion.</a:t>
            </a:r>
          </a:p>
          <a:p>
            <a:pPr lvl="4"/>
            <a:r>
              <a:rPr lang="en-US" dirty="0"/>
              <a:t>A privilege involves parties in a relationship and generally prohibit the disclosure by one party of information revealed by the other. </a:t>
            </a:r>
          </a:p>
          <a:p>
            <a:pPr lvl="4"/>
            <a:r>
              <a:rPr lang="en-US" dirty="0"/>
              <a:t>May include files and records of a mediation program.</a:t>
            </a:r>
          </a:p>
          <a:p>
            <a:pPr lvl="3"/>
            <a:r>
              <a:rPr lang="en-US" dirty="0"/>
              <a:t>When mediator claims a disputant-mediator privilege, the courts employ the </a:t>
            </a:r>
            <a:r>
              <a:rPr lang="en-US" b="1" dirty="0" err="1"/>
              <a:t>Wigmore</a:t>
            </a:r>
            <a:r>
              <a:rPr lang="en-US" b="1" dirty="0"/>
              <a:t> test</a:t>
            </a:r>
            <a:r>
              <a:rPr lang="en-US" dirty="0"/>
              <a:t>—privilege exists if:</a:t>
            </a:r>
          </a:p>
          <a:p>
            <a:pPr lvl="4"/>
            <a:r>
              <a:rPr lang="en-US" dirty="0"/>
              <a:t>Communication originated in confidence</a:t>
            </a:r>
          </a:p>
          <a:p>
            <a:pPr lvl="4"/>
            <a:r>
              <a:rPr lang="en-US" dirty="0"/>
              <a:t>Confidentiality essential to the full and satisfactory maintenance of the relationship of the parties;</a:t>
            </a:r>
          </a:p>
          <a:p>
            <a:pPr lvl="4"/>
            <a:r>
              <a:rPr lang="en-US" dirty="0"/>
              <a:t>The community values the confidentiality of the relationship;</a:t>
            </a:r>
          </a:p>
          <a:p>
            <a:pPr lvl="4"/>
            <a:r>
              <a:rPr lang="en-US" i="1" dirty="0"/>
              <a:t>The injury of disclosure is greater than the benefit</a:t>
            </a:r>
            <a:r>
              <a:rPr lang="en-US" dirty="0"/>
              <a:t>.</a:t>
            </a:r>
          </a:p>
          <a:p>
            <a:pPr lvl="0"/>
            <a:r>
              <a:rPr lang="en-US" cap="all" dirty="0"/>
              <a:t>	Balancing the need for certain information versus protection of confidences and hence the mediation 	process</a:t>
            </a:r>
          </a:p>
          <a:p>
            <a:pPr lvl="3"/>
            <a:endParaRPr lang="en-US" dirty="0"/>
          </a:p>
          <a:p>
            <a:pPr lvl="3"/>
            <a:r>
              <a:rPr lang="en-US" dirty="0"/>
              <a:t>EXCEPTION to Privilege of Mediator:</a:t>
            </a:r>
          </a:p>
          <a:p>
            <a:pPr lvl="4"/>
            <a:r>
              <a:rPr lang="en-US" b="1" dirty="0"/>
              <a:t>Texas Family Code 261.101</a:t>
            </a:r>
            <a:r>
              <a:rPr lang="en-US" dirty="0"/>
              <a:t>—requires you to report child abuse/neglect.</a:t>
            </a:r>
          </a:p>
          <a:p>
            <a:pPr lvl="4"/>
            <a:r>
              <a:rPr lang="en-US" dirty="0"/>
              <a:t>Both mediator and attorney have the responsibility to report this.</a:t>
            </a:r>
          </a:p>
          <a:p>
            <a:pPr lvl="4"/>
            <a:endParaRPr lang="en-US" dirty="0"/>
          </a:p>
          <a:p>
            <a:pPr lvl="0"/>
            <a:r>
              <a:rPr lang="en-US" b="1" cap="all" dirty="0"/>
              <a:t>Confidentiality Agreements</a:t>
            </a:r>
          </a:p>
          <a:p>
            <a:pPr lvl="1"/>
            <a:r>
              <a:rPr lang="en-US" b="1" dirty="0"/>
              <a:t>Two types of Confidentiality:</a:t>
            </a:r>
          </a:p>
          <a:p>
            <a:pPr lvl="2"/>
            <a:r>
              <a:rPr lang="en-US" dirty="0"/>
              <a:t>Confidential </a:t>
            </a:r>
            <a:r>
              <a:rPr lang="en-US" i="1" dirty="0"/>
              <a:t>process</a:t>
            </a:r>
            <a:r>
              <a:rPr lang="en-US" dirty="0"/>
              <a:t> to the rest of the world (privilege)</a:t>
            </a:r>
          </a:p>
          <a:p>
            <a:pPr lvl="2"/>
            <a:r>
              <a:rPr lang="en-US" dirty="0"/>
              <a:t>Confidential between </a:t>
            </a:r>
            <a:r>
              <a:rPr lang="en-US" i="1" dirty="0"/>
              <a:t>caucus/ parties</a:t>
            </a:r>
            <a:r>
              <a:rPr lang="en-US" dirty="0"/>
              <a:t> (except for what authorized to take out)</a:t>
            </a:r>
          </a:p>
          <a:p>
            <a:pPr lvl="3"/>
            <a:r>
              <a:rPr lang="en-US" dirty="0"/>
              <a:t>The rest of the mediation is not confidential b/c it has to be put in writing and filed with court—</a:t>
            </a:r>
            <a:r>
              <a:rPr lang="en-US" u="dotted" dirty="0"/>
              <a:t>settlement agreement</a:t>
            </a:r>
            <a:r>
              <a:rPr lang="en-US" dirty="0"/>
              <a:t>.</a:t>
            </a:r>
          </a:p>
          <a:p>
            <a:pPr lvl="1"/>
            <a:r>
              <a:rPr lang="en-US" b="1" dirty="0"/>
              <a:t>Agreements:</a:t>
            </a:r>
          </a:p>
          <a:p>
            <a:pPr lvl="1"/>
            <a:r>
              <a:rPr lang="en-US" dirty="0"/>
              <a:t>Enforceability likely unless there is an overriding need for the information;</a:t>
            </a:r>
          </a:p>
          <a:p>
            <a:r>
              <a:rPr lang="en-US" dirty="0"/>
              <a:t>Can people construct CAs in regards to need?</a:t>
            </a:r>
            <a:endParaRPr lang="en-US" sz="1800" dirty="0"/>
          </a:p>
          <a:p>
            <a:pPr lvl="4"/>
            <a:r>
              <a:rPr lang="en-US" dirty="0" smtClean="0">
                <a:effectLst/>
              </a:rPr>
              <a:t>Pre-litigation courts generally uphold agreements </a:t>
            </a:r>
            <a:r>
              <a:rPr lang="en-US" dirty="0"/>
              <a:t>If testimony can be compelled probably not uphold</a:t>
            </a:r>
          </a:p>
          <a:p>
            <a:pPr lvl="3"/>
            <a:r>
              <a:rPr lang="en-US" dirty="0"/>
              <a:t>Deterrence</a:t>
            </a:r>
          </a:p>
          <a:p>
            <a:pPr lvl="3"/>
            <a:r>
              <a:rPr lang="en-US" dirty="0"/>
              <a:t>Once disclosure occurs, the harm’s done.</a:t>
            </a:r>
          </a:p>
          <a:p>
            <a:pPr lvl="5"/>
            <a:r>
              <a:rPr lang="en-US" dirty="0"/>
              <a:t>Breach of agreement COA</a:t>
            </a:r>
          </a:p>
          <a:p>
            <a:pPr lvl="3"/>
            <a:r>
              <a:rPr lang="en-US" dirty="0"/>
              <a:t>Court Orders</a:t>
            </a:r>
          </a:p>
          <a:p>
            <a:pPr lvl="4"/>
            <a:r>
              <a:rPr lang="en-US" dirty="0"/>
              <a:t>Should include a reasonable justification.</a:t>
            </a:r>
          </a:p>
          <a:p>
            <a:pPr lvl="3"/>
            <a:r>
              <a:rPr lang="en-US" dirty="0"/>
              <a:t>Discovery Considerations</a:t>
            </a:r>
          </a:p>
          <a:p>
            <a:pPr lvl="4"/>
            <a:r>
              <a:rPr lang="en-US" dirty="0"/>
              <a:t>Matters discussed in mediation are subsequently discoverable if they would have been discoverable otherwise.</a:t>
            </a:r>
          </a:p>
          <a:p>
            <a:pPr lvl="0"/>
            <a:r>
              <a:rPr lang="en-US" b="1" cap="all" dirty="0"/>
              <a:t>Duties to Disclose</a:t>
            </a:r>
          </a:p>
          <a:p>
            <a:pPr lvl="1"/>
            <a:r>
              <a:rPr lang="en-US" b="1" dirty="0"/>
              <a:t>There is no duty of the mediator greater than the duty to preserve the confidentiality of everything revealed to him during the hearing.</a:t>
            </a:r>
          </a:p>
          <a:p>
            <a:pPr lvl="1"/>
            <a:r>
              <a:rPr lang="en-US" b="1" dirty="0"/>
              <a:t>Absolute duty to disclose (some believe) in few instances (testify in court)</a:t>
            </a:r>
          </a:p>
          <a:p>
            <a:pPr lvl="2"/>
            <a:r>
              <a:rPr lang="en-US" dirty="0"/>
              <a:t>Criminal D needs as part of defense</a:t>
            </a:r>
          </a:p>
          <a:p>
            <a:pPr lvl="2"/>
            <a:r>
              <a:rPr lang="en-US" dirty="0"/>
              <a:t>Report child abuse</a:t>
            </a:r>
          </a:p>
          <a:p>
            <a:pPr lvl="1"/>
            <a:r>
              <a:rPr lang="en-US" b="1" dirty="0"/>
              <a:t>Possible exceptions:</a:t>
            </a:r>
          </a:p>
          <a:p>
            <a:pPr lvl="2"/>
            <a:r>
              <a:rPr lang="en-US" dirty="0"/>
              <a:t>California - custody cases and court needs information regarding the mediation;</a:t>
            </a:r>
          </a:p>
          <a:p>
            <a:pPr lvl="2"/>
            <a:r>
              <a:rPr lang="en-US" dirty="0"/>
              <a:t>Florida - criminal defendant needs the information for a defense;</a:t>
            </a:r>
          </a:p>
          <a:p>
            <a:pPr lvl="2"/>
            <a:r>
              <a:rPr lang="en-US" dirty="0"/>
              <a:t>Child abuse - </a:t>
            </a:r>
            <a:r>
              <a:rPr lang="en-US" i="1" dirty="0"/>
              <a:t>in camera</a:t>
            </a:r>
            <a:endParaRPr lang="en-US" dirty="0"/>
          </a:p>
          <a:p>
            <a:pPr lvl="2"/>
            <a:r>
              <a:rPr lang="en-US" dirty="0"/>
              <a:t>Mediator suspects wrongdoing;</a:t>
            </a:r>
          </a:p>
          <a:p>
            <a:pPr lvl="0"/>
            <a:endParaRPr lang="en-US" dirty="0"/>
          </a:p>
          <a:p>
            <a:pPr lvl="0"/>
            <a:r>
              <a:rPr lang="en-US" b="1" dirty="0"/>
              <a:t>Current Legal Parameters</a:t>
            </a:r>
          </a:p>
          <a:p>
            <a:pPr lvl="2"/>
            <a:endParaRPr lang="en-US" b="1" dirty="0"/>
          </a:p>
          <a:p>
            <a:pPr lvl="1"/>
            <a:r>
              <a:rPr lang="en-US" b="1" dirty="0"/>
              <a:t>Generally</a:t>
            </a:r>
          </a:p>
          <a:p>
            <a:pPr lvl="2"/>
            <a:r>
              <a:rPr lang="en-US" dirty="0"/>
              <a:t>There is a mediator privilege in TX; complete exclusion of mediator testimony is necessary to the preservation of an effective system of mediation. </a:t>
            </a:r>
            <a:r>
              <a:rPr lang="en-US" i="1" dirty="0"/>
              <a:t>NLRB v </a:t>
            </a:r>
            <a:r>
              <a:rPr lang="en-US" i="1" dirty="0" err="1"/>
              <a:t>Macaluso</a:t>
            </a:r>
            <a:r>
              <a:rPr lang="en-US" dirty="0"/>
              <a:t>: “While the law is entitled to every person’s evidence, where the public is more greatly benefit from the privilege than not, the privilege exists.”</a:t>
            </a:r>
          </a:p>
          <a:p>
            <a:pPr lvl="1"/>
            <a:r>
              <a:rPr lang="en-US" b="1" dirty="0"/>
              <a:t>Evidentiary exclusions. </a:t>
            </a:r>
          </a:p>
          <a:p>
            <a:pPr lvl="2"/>
            <a:r>
              <a:rPr lang="en-US" dirty="0"/>
              <a:t>Mediator does not have to testify in court where a statute or rule to the contrary exists. </a:t>
            </a:r>
          </a:p>
          <a:p>
            <a:pPr lvl="2"/>
            <a:r>
              <a:rPr lang="en-US" dirty="0"/>
              <a:t>FRE 408 not strictly construed b/c then only offers limited protection. </a:t>
            </a:r>
            <a:r>
              <a:rPr lang="en-US" i="1" dirty="0"/>
              <a:t>United States v. </a:t>
            </a:r>
            <a:r>
              <a:rPr lang="en-US" i="1" dirty="0" err="1"/>
              <a:t>Gullo</a:t>
            </a:r>
            <a:r>
              <a:rPr lang="en-US" dirty="0"/>
              <a:t> “Even though there is a strong policy favoring the full development of the facts in a criminal case, the purpose of confidentiality serves to encourage participation in the program. Absent a particular need, the information should continue to be confidential.”</a:t>
            </a:r>
          </a:p>
          <a:p>
            <a:pPr lvl="2"/>
            <a:r>
              <a:rPr lang="en-US" dirty="0"/>
              <a:t>Confidentiality extends to all oral or written agreements unless all parties agree to their disclosure. </a:t>
            </a:r>
            <a:r>
              <a:rPr lang="en-US" i="1" dirty="0"/>
              <a:t>Hudson v. Hudson</a:t>
            </a:r>
            <a:r>
              <a:rPr lang="en-US" dirty="0"/>
              <a:t> </a:t>
            </a:r>
          </a:p>
          <a:p>
            <a:pPr lvl="2"/>
            <a:r>
              <a:rPr lang="en-US" dirty="0"/>
              <a:t>A mediation communication is confidential and can’t be disclosed by anyone.</a:t>
            </a:r>
            <a:r>
              <a:rPr lang="en-US" i="1" dirty="0"/>
              <a:t> Schneider v. </a:t>
            </a:r>
            <a:r>
              <a:rPr lang="en-US" i="1" dirty="0" err="1"/>
              <a:t>Kreiner</a:t>
            </a:r>
            <a:r>
              <a:rPr lang="en-US" dirty="0"/>
              <a:t> A form completed by the mediator after the mediation is a “communication” within the act b/c it’s basically the mediator’s work product. The law provides for compelled disclosure where the parties consent or a court orders it to prevent manifest injustice but the possibility of future litigation doesn’t establish the presence of a manifest injustice.</a:t>
            </a:r>
          </a:p>
          <a:p>
            <a:pPr lvl="1"/>
            <a:r>
              <a:rPr lang="en-US" b="1" dirty="0"/>
              <a:t>Mediation Privileges</a:t>
            </a:r>
          </a:p>
          <a:p>
            <a:pPr lvl="2"/>
            <a:r>
              <a:rPr lang="en-US" dirty="0"/>
              <a:t>Absolute privilege which prevents the mediator from discussing the matter with anyone is what most people expect</a:t>
            </a:r>
          </a:p>
          <a:p>
            <a:pPr lvl="3"/>
            <a:r>
              <a:rPr lang="en-US" dirty="0"/>
              <a:t>A survey of the statutes does not reveal support for an absolute privilege</a:t>
            </a:r>
          </a:p>
          <a:p>
            <a:pPr lvl="3"/>
            <a:r>
              <a:rPr lang="en-US" dirty="0"/>
              <a:t>The only clear waiver, not judicially tested, may be in terms of allowing the mediator to testify in his own defense in a malpractice case.</a:t>
            </a:r>
          </a:p>
          <a:p>
            <a:pPr lvl="0"/>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12</a:t>
            </a:fld>
            <a:endParaRPr lang="en-US"/>
          </a:p>
        </p:txBody>
      </p:sp>
    </p:spTree>
    <p:extLst>
      <p:ext uri="{BB962C8B-B14F-4D97-AF65-F5344CB8AC3E}">
        <p14:creationId xmlns:p14="http://schemas.microsoft.com/office/powerpoint/2010/main" val="59242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a:t>
            </a:r>
            <a:r>
              <a:rPr lang="en-US" baseline="0" dirty="0" smtClean="0"/>
              <a:t> prepared to negotiate – no one leaves 100% happy</a:t>
            </a:r>
          </a:p>
          <a:p>
            <a:pPr marL="171450" indent="-171450">
              <a:buFont typeface="Arial" panose="020B0604020202020204" pitchFamily="34" charset="0"/>
              <a:buChar char="•"/>
            </a:pPr>
            <a:r>
              <a:rPr lang="en-US" baseline="0" dirty="0" smtClean="0"/>
              <a:t>Be open minded – in mediation training they teach “expanding the pie,” so anticipate out of the box suggestions</a:t>
            </a:r>
          </a:p>
          <a:p>
            <a:pPr marL="171450" indent="-171450">
              <a:buFont typeface="Arial" panose="020B0604020202020204" pitchFamily="34" charset="0"/>
              <a:buChar char="•"/>
            </a:pPr>
            <a:r>
              <a:rPr lang="en-US" baseline="0" dirty="0" smtClean="0"/>
              <a:t>Be prepared for varied mediator styles – each mediator is different in style and involvement in the mediation itself based on both their experience (some are former judges) and personality</a:t>
            </a:r>
          </a:p>
          <a:p>
            <a:pPr marL="171450" indent="-171450">
              <a:buFont typeface="Arial" panose="020B0604020202020204" pitchFamily="34" charset="0"/>
              <a:buChar char="•"/>
            </a:pPr>
            <a:r>
              <a:rPr lang="en-US" baseline="0" dirty="0" smtClean="0"/>
              <a:t>Consider the “big picture” – remember the why of the reason you’re there, you’re ultimate goals, and the potential risk of not settling </a:t>
            </a:r>
          </a:p>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14</a:t>
            </a:fld>
            <a:endParaRPr lang="en-US"/>
          </a:p>
        </p:txBody>
      </p:sp>
    </p:spTree>
    <p:extLst>
      <p:ext uri="{BB962C8B-B14F-4D97-AF65-F5344CB8AC3E}">
        <p14:creationId xmlns:p14="http://schemas.microsoft.com/office/powerpoint/2010/main" val="342915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in contact info</a:t>
            </a:r>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15</a:t>
            </a:fld>
            <a:endParaRPr lang="en-US"/>
          </a:p>
        </p:txBody>
      </p:sp>
    </p:spTree>
    <p:extLst>
      <p:ext uri="{BB962C8B-B14F-4D97-AF65-F5344CB8AC3E}">
        <p14:creationId xmlns:p14="http://schemas.microsoft.com/office/powerpoint/2010/main" val="120265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TRADITIONAL MEANS OF RESOLVING DISPUTES</a:t>
            </a:r>
          </a:p>
          <a:p>
            <a:pPr lvl="1"/>
            <a:r>
              <a:rPr lang="en-US" b="1" i="1" dirty="0"/>
              <a:t>Fight, force, or coercion</a:t>
            </a:r>
          </a:p>
          <a:p>
            <a:pPr lvl="1"/>
            <a:r>
              <a:rPr lang="en-US" dirty="0"/>
              <a:t>Usually considered as the win-lose approach</a:t>
            </a:r>
          </a:p>
          <a:p>
            <a:pPr lvl="1"/>
            <a:r>
              <a:rPr lang="en-US" dirty="0"/>
              <a:t>Survival instinct leads to the use of this alternative</a:t>
            </a:r>
          </a:p>
          <a:p>
            <a:pPr lvl="1"/>
            <a:endParaRPr lang="en-US" dirty="0"/>
          </a:p>
          <a:p>
            <a:pPr lvl="1"/>
            <a:r>
              <a:rPr lang="en-US" b="1" i="1" dirty="0"/>
              <a:t>Flight or avoidance </a:t>
            </a:r>
          </a:p>
          <a:p>
            <a:pPr lvl="1"/>
            <a:r>
              <a:rPr lang="en-US" dirty="0"/>
              <a:t>Avoidance where the dispute is not of great significance to one or all of the parties, or the dispute is of low priority. </a:t>
            </a:r>
          </a:p>
          <a:p>
            <a:pPr lvl="1"/>
            <a:r>
              <a:rPr lang="en-US" dirty="0"/>
              <a:t>Likely to occur where the disputing parties will have no future relationship.</a:t>
            </a:r>
          </a:p>
          <a:p>
            <a:pPr lvl="1"/>
            <a:r>
              <a:rPr lang="en-US" dirty="0"/>
              <a:t>Unresolved and internalized conflicts usually linger </a:t>
            </a:r>
          </a:p>
          <a:p>
            <a:pPr lvl="1"/>
            <a:r>
              <a:rPr lang="en-US" dirty="0"/>
              <a:t>Ordinarily it intensifies </a:t>
            </a:r>
          </a:p>
          <a:p>
            <a:pPr lvl="1"/>
            <a:r>
              <a:rPr lang="en-US" dirty="0"/>
              <a:t>Particularly true where there is an ongoing relationship between the parties</a:t>
            </a:r>
          </a:p>
          <a:p>
            <a:pPr lvl="1"/>
            <a:r>
              <a:rPr lang="en-US" dirty="0"/>
              <a:t>Unresolved disputes are likely to recur or simply manifest in another manner</a:t>
            </a:r>
          </a:p>
          <a:p>
            <a:pPr lvl="1"/>
            <a:endParaRPr lang="en-US" dirty="0"/>
          </a:p>
          <a:p>
            <a:pPr lvl="1"/>
            <a:r>
              <a:rPr lang="en-US" b="1" dirty="0"/>
              <a:t>ADR highlights the theory of compromise</a:t>
            </a:r>
          </a:p>
          <a:p>
            <a:pPr lvl="1"/>
            <a:r>
              <a:rPr lang="en-US" dirty="0"/>
              <a:t>Often say no one leaves mediation happy</a:t>
            </a:r>
          </a:p>
        </p:txBody>
      </p:sp>
      <p:sp>
        <p:nvSpPr>
          <p:cNvPr id="4" name="Slide Number Placeholder 3"/>
          <p:cNvSpPr>
            <a:spLocks noGrp="1"/>
          </p:cNvSpPr>
          <p:nvPr>
            <p:ph type="sldNum" sz="quarter" idx="10"/>
          </p:nvPr>
        </p:nvSpPr>
        <p:spPr/>
        <p:txBody>
          <a:bodyPr/>
          <a:lstStyle/>
          <a:p>
            <a:fld id="{ADD730E3-AAA9-4AE6-B968-764A02CA4896}" type="slidenum">
              <a:rPr lang="en-US" smtClean="0"/>
              <a:t>2</a:t>
            </a:fld>
            <a:endParaRPr lang="en-US"/>
          </a:p>
        </p:txBody>
      </p:sp>
    </p:spTree>
    <p:extLst>
      <p:ext uri="{BB962C8B-B14F-4D97-AF65-F5344CB8AC3E}">
        <p14:creationId xmlns:p14="http://schemas.microsoft.com/office/powerpoint/2010/main" val="138453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8AD9D9-89E1-4F47-A87B-F318E6D50DEE}" type="slidenum">
              <a:rPr lang="en-US" altLang="en-US" smtClean="0"/>
              <a:pPr>
                <a:spcBef>
                  <a:spcPct val="0"/>
                </a:spcBef>
              </a:pPr>
              <a:t>3</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lvl="0"/>
            <a:r>
              <a:rPr lang="en-US" dirty="0"/>
              <a:t>GOALS: Dispute Resolution Outcomes sought by parties</a:t>
            </a:r>
            <a:endParaRPr lang="en-US" sz="1100" dirty="0"/>
          </a:p>
          <a:p>
            <a:pPr lvl="1"/>
            <a:r>
              <a:rPr lang="en-US" dirty="0"/>
              <a:t>To reconcile underlying interests</a:t>
            </a:r>
            <a:endParaRPr lang="en-US" sz="1100" dirty="0"/>
          </a:p>
          <a:p>
            <a:pPr lvl="2"/>
            <a:r>
              <a:rPr lang="en-US" dirty="0"/>
              <a:t>Interest based dispute resolution is also seen as collaboration, the most integrative method of dispute resolution</a:t>
            </a:r>
            <a:endParaRPr lang="en-US" sz="1100" dirty="0"/>
          </a:p>
          <a:p>
            <a:pPr lvl="3"/>
            <a:r>
              <a:rPr lang="en-US" dirty="0"/>
              <a:t>The most productive conflict handling behavior</a:t>
            </a:r>
            <a:endParaRPr lang="en-US" sz="1100" dirty="0"/>
          </a:p>
          <a:p>
            <a:pPr lvl="3"/>
            <a:r>
              <a:rPr lang="en-US" dirty="0"/>
              <a:t>The most effective system of dispute resolution</a:t>
            </a:r>
            <a:endParaRPr lang="en-US" sz="1100" dirty="0"/>
          </a:p>
          <a:p>
            <a:pPr lvl="1"/>
            <a:r>
              <a:rPr lang="en-US" dirty="0"/>
              <a:t>To determine who is right</a:t>
            </a:r>
            <a:endParaRPr lang="en-US" sz="1100" dirty="0"/>
          </a:p>
          <a:p>
            <a:pPr lvl="1"/>
            <a:r>
              <a:rPr lang="en-US" dirty="0"/>
              <a:t>To conclude who is more powerful</a:t>
            </a:r>
          </a:p>
          <a:p>
            <a:pPr lvl="1"/>
            <a:endParaRPr lang="en-US" dirty="0"/>
          </a:p>
          <a:p>
            <a:pPr lvl="1"/>
            <a:endParaRPr lang="en-US" sz="1100" dirty="0"/>
          </a:p>
          <a:p>
            <a:endParaRPr lang="en-US" altLang="en-US" sz="1800" dirty="0"/>
          </a:p>
        </p:txBody>
      </p:sp>
    </p:spTree>
    <p:extLst>
      <p:ext uri="{BB962C8B-B14F-4D97-AF65-F5344CB8AC3E}">
        <p14:creationId xmlns:p14="http://schemas.microsoft.com/office/powerpoint/2010/main" val="33463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4</a:t>
            </a:fld>
            <a:endParaRPr lang="en-US"/>
          </a:p>
        </p:txBody>
      </p:sp>
    </p:spTree>
    <p:extLst>
      <p:ext uri="{BB962C8B-B14F-4D97-AF65-F5344CB8AC3E}">
        <p14:creationId xmlns:p14="http://schemas.microsoft.com/office/powerpoint/2010/main" val="205911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Arbitration</a:t>
            </a:r>
            <a:r>
              <a:rPr lang="en-US" dirty="0"/>
              <a:t> </a:t>
            </a:r>
          </a:p>
          <a:p>
            <a:pPr lvl="1"/>
            <a:r>
              <a:rPr lang="en-US" dirty="0" smtClean="0">
                <a:effectLst/>
              </a:rPr>
              <a:t>Usually used before suit is filed, during discovery, and as a substitute for trial or appeal. </a:t>
            </a:r>
          </a:p>
          <a:p>
            <a:pPr lvl="1"/>
            <a:r>
              <a:rPr lang="en-US" dirty="0"/>
              <a:t>Background</a:t>
            </a:r>
          </a:p>
          <a:p>
            <a:pPr lvl="1"/>
            <a:r>
              <a:rPr lang="en-US" dirty="0"/>
              <a:t>	Typically a sole arbitrator or panel of three. If panel of three, each party chooses one and those two chose the third </a:t>
            </a:r>
          </a:p>
          <a:p>
            <a:pPr lvl="1"/>
            <a:r>
              <a:rPr lang="en-US" dirty="0"/>
              <a:t>Arbitration is most effective where the parties cannot agree on the facts or where the dispute is purely monetary; also highly complex or technical cases.</a:t>
            </a:r>
          </a:p>
          <a:p>
            <a:pPr lvl="2"/>
            <a:r>
              <a:rPr lang="en-US" dirty="0"/>
              <a:t>Adversarial presentation with arbitrator being the sole judge who renders a binding award;</a:t>
            </a:r>
          </a:p>
          <a:p>
            <a:pPr lvl="2"/>
            <a:r>
              <a:rPr lang="en-US" dirty="0"/>
              <a:t>More formal than most ADR devices;</a:t>
            </a:r>
          </a:p>
          <a:p>
            <a:pPr lvl="2"/>
            <a:r>
              <a:rPr lang="en-US" dirty="0"/>
              <a:t>Binding if parties have contracted for it to be;</a:t>
            </a:r>
          </a:p>
          <a:p>
            <a:pPr lvl="2"/>
            <a:r>
              <a:rPr lang="en-US" dirty="0"/>
              <a:t>Very limited, usually statutory rights of appeal;</a:t>
            </a:r>
          </a:p>
          <a:p>
            <a:pPr lvl="2"/>
            <a:r>
              <a:rPr lang="en-US" dirty="0"/>
              <a:t>Mandatory court arbitration are advisory in nature;</a:t>
            </a:r>
          </a:p>
          <a:p>
            <a:pPr lvl="1"/>
            <a:r>
              <a:rPr lang="en-US" dirty="0"/>
              <a:t>Variables:</a:t>
            </a:r>
          </a:p>
          <a:p>
            <a:pPr lvl="2"/>
            <a:r>
              <a:rPr lang="en-US" dirty="0"/>
              <a:t>Determination of the rules of procedure;</a:t>
            </a:r>
          </a:p>
          <a:p>
            <a:pPr lvl="2"/>
            <a:r>
              <a:rPr lang="en-US" dirty="0"/>
              <a:t>Appropriate time for the use of arbitration;</a:t>
            </a:r>
          </a:p>
          <a:p>
            <a:pPr lvl="2"/>
            <a:r>
              <a:rPr lang="en-US" dirty="0"/>
              <a:t>Amount of discovery;</a:t>
            </a:r>
          </a:p>
          <a:p>
            <a:pPr lvl="2"/>
            <a:r>
              <a:rPr lang="en-US" dirty="0"/>
              <a:t>Whether arbitrator should make a naked award or explain it; </a:t>
            </a:r>
          </a:p>
          <a:p>
            <a:pPr lvl="2"/>
            <a:r>
              <a:rPr lang="en-US" dirty="0"/>
              <a:t>Whether the parties want the arbitrator to make findings of fact and conclusions of law;</a:t>
            </a:r>
          </a:p>
          <a:p>
            <a:pPr lvl="2"/>
            <a:r>
              <a:rPr lang="en-US" dirty="0"/>
              <a:t>Scope of </a:t>
            </a:r>
            <a:r>
              <a:rPr lang="en-US" dirty="0" err="1"/>
              <a:t>appealability</a:t>
            </a:r>
            <a:r>
              <a:rPr lang="en-US" dirty="0"/>
              <a:t>;</a:t>
            </a:r>
          </a:p>
          <a:p>
            <a:pPr lvl="2"/>
            <a:r>
              <a:rPr lang="en-US" dirty="0"/>
              <a:t>Background of the arbitrators.</a:t>
            </a:r>
          </a:p>
          <a:p>
            <a:pPr lvl="1"/>
            <a:r>
              <a:rPr lang="en-US" b="1" dirty="0"/>
              <a:t>High-Low</a:t>
            </a:r>
            <a:r>
              <a:rPr lang="en-US" dirty="0"/>
              <a:t>—arbitrator chooses award as long as between boundaries</a:t>
            </a:r>
          </a:p>
          <a:p>
            <a:pPr lvl="2"/>
            <a:r>
              <a:rPr lang="en-US" dirty="0"/>
              <a:t>Prior to the arbitration hearing, the parties establish a bounded range for the award. If the arbitrator’s award falls within that range, then the arbitrator’s award becomes binding on the parties; if the arbitrator’s award is outside the range, then the award is adjusted to the appropriate high or low boundary</a:t>
            </a:r>
          </a:p>
          <a:p>
            <a:pPr lvl="2"/>
            <a:r>
              <a:rPr lang="en-US" dirty="0"/>
              <a:t>Arbitrator does not know amount agreed upon.</a:t>
            </a:r>
          </a:p>
          <a:p>
            <a:pPr lvl="2"/>
            <a:r>
              <a:rPr lang="en-US" dirty="0"/>
              <a:t>Arbitrator determines award within high/low boundary. </a:t>
            </a:r>
          </a:p>
          <a:p>
            <a:pPr lvl="1"/>
            <a:r>
              <a:rPr lang="en-US" b="1" dirty="0"/>
              <a:t>Final Offer Arbitration</a:t>
            </a:r>
            <a:r>
              <a:rPr lang="en-US" dirty="0"/>
              <a:t> </a:t>
            </a:r>
            <a:r>
              <a:rPr lang="en-US" b="1" dirty="0"/>
              <a:t>/ Baseball Arbitration</a:t>
            </a:r>
            <a:r>
              <a:rPr lang="en-US" dirty="0"/>
              <a:t>—party chooses award</a:t>
            </a:r>
          </a:p>
          <a:p>
            <a:pPr lvl="2"/>
            <a:r>
              <a:rPr lang="en-US" dirty="0"/>
              <a:t>In this process, each party submits a proposed monetary award to the arbitrator, who chooses one of the proposed awards based on the merits of the presented case. The arbitrator does not modify the proposed award of the prevailing party. This technique limits the arbitrator’s discretion and encourages parties to propose reasonable awards.</a:t>
            </a:r>
          </a:p>
          <a:p>
            <a:pPr lvl="2"/>
            <a:r>
              <a:rPr lang="en-US" dirty="0"/>
              <a:t>Arbitrator knows what final offers are.</a:t>
            </a:r>
          </a:p>
          <a:p>
            <a:pPr lvl="1"/>
            <a:r>
              <a:rPr lang="en-US" b="1" dirty="0"/>
              <a:t>Night Baseball Arbitration</a:t>
            </a:r>
            <a:r>
              <a:rPr lang="en-US" dirty="0"/>
              <a:t>—party chooses award, but arbitrator does not know choices.</a:t>
            </a:r>
          </a:p>
          <a:p>
            <a:pPr lvl="2"/>
            <a:r>
              <a:rPr lang="en-US" dirty="0"/>
              <a:t>As with baseball arbitration, each party submits a proposed monetary award to the arbitrator. However, the arbitrator does not know the contents of the proposed awards. At the close of the hearing, the arbitrator issues a non-binding award, and the proposed award that is closest to the arbitrator’s award becomes binding on the parties (award to the party whose proposal is closest to that of the arbitrator).</a:t>
            </a:r>
          </a:p>
          <a:p>
            <a:pPr lvl="2"/>
            <a:r>
              <a:rPr lang="en-US" dirty="0"/>
              <a:t>Arbitrator does not know amounts agreed upon.</a:t>
            </a:r>
          </a:p>
          <a:p>
            <a:pPr lvl="3"/>
            <a:r>
              <a:rPr lang="en-US" u="sng" dirty="0"/>
              <a:t>Private / Special judging</a:t>
            </a:r>
            <a:r>
              <a:rPr lang="en-US" dirty="0"/>
              <a:t>: the parties hire a former judge to hear the case and render a decision. Originated in California. aka rent-a-judge, referee;</a:t>
            </a:r>
          </a:p>
          <a:p>
            <a:pPr lvl="4"/>
            <a:r>
              <a:rPr lang="en-US" dirty="0"/>
              <a:t>Resembles traditional litigation; same power as a judge;</a:t>
            </a:r>
          </a:p>
          <a:p>
            <a:pPr lvl="4"/>
            <a:r>
              <a:rPr lang="en-US" dirty="0"/>
              <a:t>Private reporter and right of appeal;</a:t>
            </a:r>
          </a:p>
          <a:p>
            <a:pPr lvl="4"/>
            <a:r>
              <a:rPr lang="en-US" dirty="0"/>
              <a:t>Most useful in cases where a dispute of both law and fact is the impediment to settlement;</a:t>
            </a:r>
          </a:p>
          <a:p>
            <a:pPr lvl="3"/>
            <a:r>
              <a:rPr lang="en-US" u="sng" dirty="0"/>
              <a:t>Neutral Fact-finding</a:t>
            </a:r>
            <a:r>
              <a:rPr lang="en-US" dirty="0"/>
              <a:t>: the neutral third party, after gathering information from all parties, makes a determination of the facts.</a:t>
            </a:r>
          </a:p>
          <a:p>
            <a:pPr lvl="4"/>
            <a:r>
              <a:rPr lang="en-US" dirty="0"/>
              <a:t>Binding or advisory; recommendations are </a:t>
            </a:r>
            <a:r>
              <a:rPr lang="en-US" i="1" dirty="0"/>
              <a:t>not</a:t>
            </a:r>
            <a:r>
              <a:rPr lang="en-US" dirty="0"/>
              <a:t> final.</a:t>
            </a:r>
          </a:p>
          <a:p>
            <a:pPr lvl="4"/>
            <a:r>
              <a:rPr lang="en-US" dirty="0"/>
              <a:t>Used in public sector labor relations disputes</a:t>
            </a:r>
          </a:p>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6</a:t>
            </a:fld>
            <a:endParaRPr lang="en-US"/>
          </a:p>
        </p:txBody>
      </p:sp>
    </p:spTree>
    <p:extLst>
      <p:ext uri="{BB962C8B-B14F-4D97-AF65-F5344CB8AC3E}">
        <p14:creationId xmlns:p14="http://schemas.microsoft.com/office/powerpoint/2010/main" val="345863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a:t>Peer evaluation</a:t>
            </a:r>
            <a:r>
              <a:rPr lang="en-US" dirty="0"/>
              <a:t>: </a:t>
            </a:r>
            <a:r>
              <a:rPr lang="en-US" b="1" i="1" dirty="0"/>
              <a:t>The Moderated Settlement Conference</a:t>
            </a:r>
            <a:r>
              <a:rPr lang="en-US" dirty="0"/>
              <a:t> (MSC) is a process designed in Texas, and uses a panel of three neutral, experienced attorneys who listen to a presentation consisting of both factual and legal argument by counsel for each party. Panel then renders an advisory, confidential evaluation of the strengths and weaknesses of the case and often provides a range of settlement. Evaluation is non-binding as is to be used as a basis for further settlement negotiations. (MSC = “Michigan Mediation”)</a:t>
            </a:r>
          </a:p>
          <a:p>
            <a:pPr lvl="2"/>
            <a:r>
              <a:rPr lang="en-US" dirty="0"/>
              <a:t>Neutral evaluation or neutral case evaluation: one attorney is the sole evaluator.</a:t>
            </a:r>
          </a:p>
          <a:p>
            <a:pPr lvl="2"/>
            <a:r>
              <a:rPr lang="en-US" dirty="0"/>
              <a:t>Early Neutral Evaluation (ENE) - court hand selected the attorney; </a:t>
            </a:r>
          </a:p>
          <a:p>
            <a:pPr lvl="2"/>
            <a:r>
              <a:rPr lang="en-US" b="1" dirty="0"/>
              <a:t>Initial goal is to force the parties to confront their case and each other, to identify the actual matters in dispute, to develop an efficient discovery process and to obtain an assessment of the case;</a:t>
            </a:r>
          </a:p>
          <a:p>
            <a:pPr lvl="2"/>
            <a:r>
              <a:rPr lang="en-US" dirty="0"/>
              <a:t>Neutral makes introductory remarks followed by parties’ remarks; </a:t>
            </a:r>
          </a:p>
          <a:p>
            <a:pPr lvl="2"/>
            <a:r>
              <a:rPr lang="en-US" dirty="0"/>
              <a:t>Neutral questions the participants in an attempt to narrow the issues; </a:t>
            </a:r>
          </a:p>
          <a:p>
            <a:pPr lvl="0"/>
            <a:endParaRPr lang="en-US" b="1" i="1" dirty="0"/>
          </a:p>
          <a:p>
            <a:pPr lvl="0"/>
            <a:r>
              <a:rPr lang="en-US" b="1" i="1" dirty="0"/>
              <a:t>Lay evaluation – the summary jury trial (SJT)</a:t>
            </a:r>
            <a:r>
              <a:rPr lang="en-US" dirty="0"/>
              <a:t>: The attorneys present an abbreviated version of their evidence to an advisory jury usually selected from the regular jury pool. Used when the parties or the court feel that a preview of what a jury might do would be helpful to better assess the case for settlement purposes;</a:t>
            </a:r>
          </a:p>
          <a:p>
            <a:pPr lvl="0"/>
            <a:endParaRPr lang="en-US" b="1" i="1" dirty="0"/>
          </a:p>
          <a:p>
            <a:pPr lvl="0"/>
            <a:r>
              <a:rPr lang="en-US" b="1" i="1" dirty="0"/>
              <a:t>Judicial evaluation</a:t>
            </a:r>
            <a:r>
              <a:rPr lang="en-US" dirty="0"/>
              <a:t>: judge will merely point out to the lawyers and litigants the strengths and weaknesses of the case (in contrast to private judging where the judge actually decides the case). May also simply involve a pre-trial conference. </a:t>
            </a:r>
          </a:p>
          <a:p>
            <a:pPr lvl="0"/>
            <a:endParaRPr lang="en-US" b="1" i="1" dirty="0"/>
          </a:p>
          <a:p>
            <a:pPr lvl="0"/>
            <a:r>
              <a:rPr lang="en-US" b="1" i="1" dirty="0"/>
              <a:t>Specialist or expert evaluation</a:t>
            </a:r>
            <a:r>
              <a:rPr lang="en-US" dirty="0"/>
              <a:t>: Provides an independent, neutral, expert evaluation of such a technical issue, a resolution may be achieved in a case which would otherwise take months to try. As long as </a:t>
            </a:r>
            <a:r>
              <a:rPr lang="en-US" i="1" dirty="0"/>
              <a:t>all parties agree</a:t>
            </a:r>
            <a:r>
              <a:rPr lang="en-US" dirty="0"/>
              <a:t> to the selection of the neutral expert, the results are generally accepted as definitive. Used in specialized areas like construction, medicine. </a:t>
            </a:r>
          </a:p>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7</a:t>
            </a:fld>
            <a:endParaRPr lang="en-US"/>
          </a:p>
        </p:txBody>
      </p:sp>
    </p:spTree>
    <p:extLst>
      <p:ext uri="{BB962C8B-B14F-4D97-AF65-F5344CB8AC3E}">
        <p14:creationId xmlns:p14="http://schemas.microsoft.com/office/powerpoint/2010/main" val="185733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Mediator does </a:t>
            </a:r>
            <a:r>
              <a:rPr lang="en-US" b="1" i="1" dirty="0"/>
              <a:t>not</a:t>
            </a:r>
            <a:r>
              <a:rPr lang="en-US" b="1" dirty="0"/>
              <a:t> render a decision or an evaluation. A third party neutral acts as a facilitator to assist in resolving a dispute between two or more parties. </a:t>
            </a:r>
          </a:p>
          <a:p>
            <a:pPr lvl="1"/>
            <a:r>
              <a:rPr lang="en-US" dirty="0"/>
              <a:t>Least adversarial approach and encourages the parties to communicate directly.</a:t>
            </a:r>
          </a:p>
          <a:p>
            <a:pPr lvl="1"/>
            <a:r>
              <a:rPr lang="en-US" dirty="0"/>
              <a:t>Role of the Mediator includes:</a:t>
            </a:r>
          </a:p>
          <a:p>
            <a:pPr lvl="2"/>
            <a:r>
              <a:rPr lang="en-US" dirty="0"/>
              <a:t>Facilitating communication between the parties, </a:t>
            </a:r>
          </a:p>
          <a:p>
            <a:pPr lvl="2"/>
            <a:r>
              <a:rPr lang="en-US" dirty="0"/>
              <a:t>assisting in identifying the real issues of the dispute and the interests of the parties and </a:t>
            </a:r>
          </a:p>
          <a:p>
            <a:pPr lvl="2"/>
            <a:r>
              <a:rPr lang="en-US" dirty="0"/>
              <a:t>generating options for settlement.</a:t>
            </a:r>
          </a:p>
          <a:p>
            <a:pPr lvl="1"/>
            <a:r>
              <a:rPr lang="en-US" dirty="0"/>
              <a:t>The parties arrive at their own agreement;</a:t>
            </a:r>
          </a:p>
          <a:p>
            <a:pPr lvl="1"/>
            <a:r>
              <a:rPr lang="en-US" dirty="0"/>
              <a:t>Family law area may have an attorney and a therapist as mediators;</a:t>
            </a:r>
          </a:p>
          <a:p>
            <a:pPr lvl="2"/>
            <a:r>
              <a:rPr lang="en-US" dirty="0"/>
              <a:t>May be used at the appellate level;</a:t>
            </a:r>
          </a:p>
          <a:p>
            <a:pPr lvl="1"/>
            <a:r>
              <a:rPr lang="en-US" dirty="0"/>
              <a:t>Valuable where the parties want to maintain the relationship or where the underlying issues need to be explored. </a:t>
            </a:r>
          </a:p>
          <a:p>
            <a:endParaRPr lang="en-US" dirty="0" smtClean="0"/>
          </a:p>
          <a:p>
            <a:r>
              <a:rPr lang="en-US" dirty="0" smtClean="0"/>
              <a:t>Combined Processes and Hybrids</a:t>
            </a:r>
          </a:p>
          <a:p>
            <a:r>
              <a:rPr lang="en-US" b="1" i="1" dirty="0" smtClean="0">
                <a:effectLst/>
              </a:rPr>
              <a:t>Mini-trial</a:t>
            </a:r>
            <a:r>
              <a:rPr lang="en-US" dirty="0" smtClean="0">
                <a:effectLst/>
              </a:rPr>
              <a:t>: used primarily by large corporate litigation and a hybrid of negotiation, mediation and case evaluation; </a:t>
            </a:r>
            <a:r>
              <a:rPr lang="en-US" dirty="0"/>
              <a:t>Preservation of an existing business relationship; Need high level corporate decision-maker; Sides meet with an expert, third party neutral advisor to present their best case; Followed by direct negotiations by top level executives; If unsuccessful, the third party may render a non-binding opinion or evaluation </a:t>
            </a:r>
          </a:p>
          <a:p>
            <a:r>
              <a:rPr lang="en-US" b="1" i="1" dirty="0"/>
              <a:t>Jury-determined settlement (JDS)</a:t>
            </a:r>
            <a:r>
              <a:rPr lang="en-US" dirty="0"/>
              <a:t>: blend of summary jury trial and arbitration. Jury is </a:t>
            </a:r>
            <a:r>
              <a:rPr lang="en-US" dirty="0" err="1"/>
              <a:t>empanelled</a:t>
            </a:r>
            <a:r>
              <a:rPr lang="en-US" dirty="0"/>
              <a:t> and makes a binding verdict </a:t>
            </a:r>
          </a:p>
          <a:p>
            <a:r>
              <a:rPr lang="en-US" b="1" i="1" dirty="0"/>
              <a:t>Med-Arb</a:t>
            </a:r>
            <a:r>
              <a:rPr lang="en-US" dirty="0"/>
              <a:t>: combines mediation and arbitration process (TX). </a:t>
            </a:r>
            <a:r>
              <a:rPr lang="en-US" u="sng" dirty="0"/>
              <a:t>Most common combined process</a:t>
            </a:r>
            <a:r>
              <a:rPr lang="en-US" dirty="0"/>
              <a:t>. The parties can agree ahead of time that the mediator will become the arbitrator for the small things that were not settled in mediation.</a:t>
            </a:r>
          </a:p>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8</a:t>
            </a:fld>
            <a:endParaRPr lang="en-US"/>
          </a:p>
        </p:txBody>
      </p:sp>
    </p:spTree>
    <p:extLst>
      <p:ext uri="{BB962C8B-B14F-4D97-AF65-F5344CB8AC3E}">
        <p14:creationId xmlns:p14="http://schemas.microsoft.com/office/powerpoint/2010/main" val="174129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cap="all" dirty="0"/>
              <a:t>Agricultural Disputes</a:t>
            </a:r>
          </a:p>
          <a:p>
            <a:pPr lvl="1"/>
            <a:r>
              <a:rPr lang="en-US" b="1" dirty="0"/>
              <a:t>Disputes between farmers and lenders</a:t>
            </a:r>
          </a:p>
          <a:p>
            <a:pPr lvl="1"/>
            <a:r>
              <a:rPr lang="en-US" b="1" dirty="0"/>
              <a:t>Mediation clause; Agricultural Credit Act of 1987 mandated mediation; </a:t>
            </a:r>
          </a:p>
          <a:p>
            <a:pPr lvl="2"/>
            <a:r>
              <a:rPr lang="en-US" dirty="0"/>
              <a:t>Differs from traditional mediation in that the rules surrounding the programs presume an inequity of power;</a:t>
            </a:r>
          </a:p>
          <a:p>
            <a:pPr lvl="2"/>
            <a:r>
              <a:rPr lang="en-US" dirty="0"/>
              <a:t>Farmer must be provided legal information, financial advice prior to mediation; not provided by mediator;</a:t>
            </a:r>
          </a:p>
          <a:p>
            <a:pPr lvl="2"/>
            <a:r>
              <a:rPr lang="en-US" dirty="0"/>
              <a:t>Mediator’s play a more active role;</a:t>
            </a:r>
          </a:p>
          <a:p>
            <a:pPr lvl="2"/>
            <a:r>
              <a:rPr lang="en-US" dirty="0"/>
              <a:t>Migrant farm worker and grower.</a:t>
            </a:r>
          </a:p>
          <a:p>
            <a:pPr lvl="0"/>
            <a:r>
              <a:rPr lang="en-US" b="1" cap="all" dirty="0"/>
              <a:t>Collaborative law </a:t>
            </a:r>
          </a:p>
          <a:p>
            <a:pPr lvl="1"/>
            <a:r>
              <a:rPr lang="en-US" dirty="0"/>
              <a:t>Collaborative law – a contract to work out disagreement; </a:t>
            </a:r>
            <a:r>
              <a:rPr lang="en-US" i="1" dirty="0"/>
              <a:t>approved in TX for family law disputes</a:t>
            </a:r>
            <a:r>
              <a:rPr lang="en-US" dirty="0"/>
              <a:t>.</a:t>
            </a:r>
          </a:p>
          <a:p>
            <a:pPr lvl="1"/>
            <a:r>
              <a:rPr lang="en-US" dirty="0"/>
              <a:t>Collaborative law being pushed hard in IP area.</a:t>
            </a:r>
          </a:p>
          <a:p>
            <a:pPr lvl="1"/>
            <a:r>
              <a:rPr lang="en-US" dirty="0"/>
              <a:t>Collaborative law fast growing area.</a:t>
            </a:r>
          </a:p>
          <a:p>
            <a:pPr lvl="0"/>
            <a:r>
              <a:rPr lang="en-US" b="1" cap="all" dirty="0"/>
              <a:t>Schools and Universities</a:t>
            </a:r>
          </a:p>
          <a:p>
            <a:pPr lvl="1"/>
            <a:r>
              <a:rPr lang="en-US" b="1" dirty="0"/>
              <a:t>Peer mediation aka school based conflict management;</a:t>
            </a:r>
          </a:p>
          <a:p>
            <a:pPr lvl="2"/>
            <a:r>
              <a:rPr lang="en-US" dirty="0"/>
              <a:t>One of the fastest growing areas; </a:t>
            </a:r>
          </a:p>
          <a:p>
            <a:pPr lvl="2"/>
            <a:r>
              <a:rPr lang="en-US" dirty="0"/>
              <a:t>National Association of Mediation in Education (NAME) now called </a:t>
            </a:r>
            <a:r>
              <a:rPr lang="en-US" dirty="0" err="1"/>
              <a:t>CREnet</a:t>
            </a:r>
            <a:r>
              <a:rPr lang="en-US" dirty="0"/>
              <a:t> (Conflict Resolution Education Network): national clearinghouse for materials re peer mediation;</a:t>
            </a:r>
          </a:p>
          <a:p>
            <a:pPr lvl="1"/>
            <a:r>
              <a:rPr lang="en-US" b="1" dirty="0"/>
              <a:t>Where used:</a:t>
            </a:r>
          </a:p>
          <a:p>
            <a:pPr lvl="2"/>
            <a:r>
              <a:rPr lang="en-US" dirty="0"/>
              <a:t>Truancy cases; between departments; between parents and school administration;</a:t>
            </a:r>
          </a:p>
          <a:p>
            <a:pPr lvl="2"/>
            <a:r>
              <a:rPr lang="en-US" dirty="0"/>
              <a:t>Sexual harassment claims; age discrimination;</a:t>
            </a:r>
          </a:p>
          <a:p>
            <a:pPr lvl="0"/>
            <a:r>
              <a:rPr lang="en-US" b="1" cap="all" dirty="0"/>
              <a:t>Religious Institutions</a:t>
            </a:r>
          </a:p>
          <a:p>
            <a:pPr lvl="0"/>
            <a:r>
              <a:rPr lang="en-US" b="1" cap="all" dirty="0"/>
              <a:t>Family law (Divorce and Family)</a:t>
            </a:r>
          </a:p>
          <a:p>
            <a:pPr lvl="1"/>
            <a:r>
              <a:rPr lang="en-US" b="1" dirty="0"/>
              <a:t>One of the oldest specialties;</a:t>
            </a:r>
          </a:p>
          <a:p>
            <a:pPr lvl="1"/>
            <a:r>
              <a:rPr lang="en-US" b="1" dirty="0"/>
              <a:t>Divorce mediation differs from traditional or generic mediation:</a:t>
            </a:r>
          </a:p>
          <a:p>
            <a:pPr lvl="2"/>
            <a:r>
              <a:rPr lang="en-US" dirty="0"/>
              <a:t>Generic is at one-time intervention that may last a day or an hour</a:t>
            </a:r>
          </a:p>
          <a:p>
            <a:pPr lvl="2"/>
            <a:r>
              <a:rPr lang="en-US" dirty="0"/>
              <a:t>Divorce mediation occurs over weeks or months</a:t>
            </a:r>
          </a:p>
          <a:p>
            <a:pPr lvl="2"/>
            <a:r>
              <a:rPr lang="en-US" dirty="0"/>
              <a:t>Divorce uses co-mediation and sometimes accountants;</a:t>
            </a:r>
          </a:p>
          <a:p>
            <a:pPr lvl="2"/>
            <a:r>
              <a:rPr lang="en-US" dirty="0"/>
              <a:t>Texas: Termination of Parental Rights - funded by the Children’s Justice Act Project</a:t>
            </a:r>
          </a:p>
          <a:p>
            <a:pPr lvl="0"/>
            <a:r>
              <a:rPr lang="en-US" b="1" cap="all" dirty="0"/>
              <a:t>Employment and Labor</a:t>
            </a:r>
          </a:p>
          <a:p>
            <a:pPr lvl="1"/>
            <a:r>
              <a:rPr lang="en-US" dirty="0"/>
              <a:t>Union and collective bargaining;</a:t>
            </a:r>
          </a:p>
          <a:p>
            <a:pPr lvl="1"/>
            <a:r>
              <a:rPr lang="en-US" dirty="0"/>
              <a:t>Postal service, the largest public employer, has a program entitled REDRESS (Resolve Employment Disputes Reach Equitable Solutions Swiftly);</a:t>
            </a:r>
          </a:p>
          <a:p>
            <a:pPr lvl="0"/>
            <a:r>
              <a:rPr lang="en-US" b="1" cap="all" dirty="0"/>
              <a:t>Public Policy Matters</a:t>
            </a:r>
          </a:p>
          <a:p>
            <a:pPr lvl="1"/>
            <a:r>
              <a:rPr lang="en-US" b="1" dirty="0"/>
              <a:t>Generally:</a:t>
            </a:r>
          </a:p>
          <a:p>
            <a:pPr lvl="2"/>
            <a:r>
              <a:rPr lang="en-US" dirty="0"/>
              <a:t>Differs from traditional mediation:</a:t>
            </a:r>
          </a:p>
          <a:p>
            <a:pPr lvl="2"/>
            <a:r>
              <a:rPr lang="en-US" dirty="0"/>
              <a:t>Confidentiality</a:t>
            </a:r>
          </a:p>
          <a:p>
            <a:pPr lvl="2"/>
            <a:r>
              <a:rPr lang="en-US" dirty="0"/>
              <a:t>Duty to inform the public of decisions;</a:t>
            </a:r>
          </a:p>
          <a:p>
            <a:pPr lvl="2"/>
            <a:r>
              <a:rPr lang="en-US" dirty="0"/>
              <a:t>The decision-maker is the body politic;</a:t>
            </a:r>
          </a:p>
          <a:p>
            <a:pPr lvl="2"/>
            <a:r>
              <a:rPr lang="en-US" dirty="0"/>
              <a:t>Open meetings</a:t>
            </a:r>
          </a:p>
          <a:p>
            <a:pPr lvl="2"/>
            <a:r>
              <a:rPr lang="en-US" dirty="0"/>
              <a:t>Alternatives aren’t litigation and self-help. They are lobbying and protesting;</a:t>
            </a:r>
          </a:p>
          <a:p>
            <a:pPr lvl="2"/>
            <a:r>
              <a:rPr lang="en-US" dirty="0"/>
              <a:t>Agreements contingent upon governmental approval</a:t>
            </a:r>
          </a:p>
          <a:p>
            <a:pPr lvl="3"/>
            <a:r>
              <a:rPr lang="en-US" dirty="0"/>
              <a:t>Texas: statewide office for public policy disputes</a:t>
            </a:r>
          </a:p>
          <a:p>
            <a:pPr lvl="0"/>
            <a:r>
              <a:rPr lang="en-US" b="1" dirty="0"/>
              <a:t>	Environmental issues</a:t>
            </a:r>
          </a:p>
          <a:p>
            <a:pPr lvl="3"/>
            <a:r>
              <a:rPr lang="en-US" dirty="0"/>
              <a:t>Mediator should have expertise and rely on the assistance of engineers and other experts</a:t>
            </a:r>
          </a:p>
          <a:p>
            <a:pPr lvl="2"/>
            <a:r>
              <a:rPr lang="en-US" b="1" dirty="0"/>
              <a:t>The Federal Sector</a:t>
            </a:r>
          </a:p>
          <a:p>
            <a:pPr lvl="3"/>
            <a:r>
              <a:rPr lang="en-US" dirty="0"/>
              <a:t>Post office mediator; IRS mediator</a:t>
            </a:r>
          </a:p>
          <a:p>
            <a:pPr lvl="3"/>
            <a:r>
              <a:rPr lang="en-US" dirty="0"/>
              <a:t>Civil Justice Reform Act of 1990: required each district court to design a cost and delay reduction plan; it encouraged ADR; majority of plans used ADR;</a:t>
            </a:r>
          </a:p>
          <a:p>
            <a:pPr lvl="3"/>
            <a:r>
              <a:rPr lang="en-US" dirty="0"/>
              <a:t>Alternative Dispute Resolution Act of 1998: mandated the use of ADR by district courts;(later adopted by Texas) </a:t>
            </a:r>
          </a:p>
          <a:p>
            <a:pPr lvl="3"/>
            <a:r>
              <a:rPr lang="en-US" dirty="0"/>
              <a:t>The Administrative Dispute Resolution Act: </a:t>
            </a:r>
          </a:p>
          <a:p>
            <a:pPr lvl="4"/>
            <a:r>
              <a:rPr lang="en-US" dirty="0"/>
              <a:t>Encourages each federal agency to establish a dispute resolution policy</a:t>
            </a:r>
          </a:p>
          <a:p>
            <a:pPr lvl="4"/>
            <a:r>
              <a:rPr lang="en-US" dirty="0"/>
              <a:t>Considers a variety of ADR methods</a:t>
            </a:r>
          </a:p>
          <a:p>
            <a:pPr lvl="4"/>
            <a:r>
              <a:rPr lang="en-US" dirty="0"/>
              <a:t>Procedures for confidentiality</a:t>
            </a:r>
          </a:p>
          <a:p>
            <a:pPr lvl="4"/>
            <a:r>
              <a:rPr lang="en-US" dirty="0"/>
              <a:t>Who’s eligible to serve as neutrals</a:t>
            </a:r>
          </a:p>
          <a:p>
            <a:pPr lvl="2"/>
            <a:r>
              <a:rPr lang="en-US" b="1" dirty="0"/>
              <a:t>Negotiated Rulemaking Procedure Act:</a:t>
            </a:r>
          </a:p>
          <a:p>
            <a:pPr lvl="3"/>
            <a:r>
              <a:rPr lang="en-US" dirty="0"/>
              <a:t>Urges federal agencies to use the “</a:t>
            </a:r>
            <a:r>
              <a:rPr lang="en-US" dirty="0" err="1"/>
              <a:t>reg-neg</a:t>
            </a:r>
            <a:r>
              <a:rPr lang="en-US" dirty="0"/>
              <a:t>” process in their rule-making</a:t>
            </a:r>
          </a:p>
          <a:p>
            <a:pPr lvl="3"/>
            <a:r>
              <a:rPr lang="en-US" b="1" dirty="0" err="1"/>
              <a:t>Reg-Neg</a:t>
            </a:r>
            <a:r>
              <a:rPr lang="en-US" dirty="0"/>
              <a:t> (regulatory negotiation or negotiated rule making).</a:t>
            </a:r>
          </a:p>
          <a:p>
            <a:pPr lvl="4"/>
            <a:r>
              <a:rPr lang="en-US" dirty="0"/>
              <a:t>Rule making authority negotiates the passage of the rule with the affected parties prior to enactment of the rule—</a:t>
            </a:r>
            <a:r>
              <a:rPr lang="en-US" b="1" i="1" dirty="0"/>
              <a:t>not confidential</a:t>
            </a:r>
            <a:r>
              <a:rPr lang="en-US" dirty="0"/>
              <a:t>. </a:t>
            </a:r>
          </a:p>
          <a:p>
            <a:pPr lvl="4"/>
            <a:r>
              <a:rPr lang="en-US" dirty="0"/>
              <a:t>All interested parties are invited to take part in the initial design of the rule</a:t>
            </a:r>
          </a:p>
          <a:p>
            <a:pPr lvl="4"/>
            <a:r>
              <a:rPr lang="en-US" dirty="0"/>
              <a:t>3P neutral, called a </a:t>
            </a:r>
            <a:r>
              <a:rPr lang="en-US" b="1" i="1" dirty="0" err="1"/>
              <a:t>convenor</a:t>
            </a:r>
            <a:r>
              <a:rPr lang="en-US" dirty="0"/>
              <a:t>, is responsible for each step in the process</a:t>
            </a:r>
          </a:p>
          <a:p>
            <a:pPr lvl="4"/>
            <a:r>
              <a:rPr lang="en-US" dirty="0"/>
              <a:t>Viewed as a specific form of consensus building.</a:t>
            </a:r>
          </a:p>
          <a:p>
            <a:pPr lvl="3"/>
            <a:r>
              <a:rPr lang="en-US" dirty="0"/>
              <a:t>3 Steps including a determination of:</a:t>
            </a:r>
          </a:p>
          <a:p>
            <a:pPr lvl="4"/>
            <a:r>
              <a:rPr lang="en-US" dirty="0"/>
              <a:t>parties affected by the proposed legislation;</a:t>
            </a:r>
          </a:p>
          <a:p>
            <a:pPr lvl="4"/>
            <a:r>
              <a:rPr lang="en-US" dirty="0"/>
              <a:t>feasibility of use of negotiation;</a:t>
            </a:r>
          </a:p>
          <a:p>
            <a:pPr lvl="4"/>
            <a:r>
              <a:rPr lang="en-US" dirty="0"/>
              <a:t>Notice and meeting;</a:t>
            </a:r>
          </a:p>
          <a:p>
            <a:pPr lvl="2"/>
            <a:r>
              <a:rPr lang="en-US" b="1" dirty="0"/>
              <a:t>State and local governments</a:t>
            </a:r>
          </a:p>
          <a:p>
            <a:pPr lvl="3"/>
            <a:r>
              <a:rPr lang="en-US" dirty="0"/>
              <a:t>Ad Valorem Litigation</a:t>
            </a:r>
          </a:p>
          <a:p>
            <a:pPr lvl="3"/>
            <a:r>
              <a:rPr lang="en-US" dirty="0"/>
              <a:t>Texas Water Commission;</a:t>
            </a:r>
          </a:p>
          <a:p>
            <a:pPr lvl="3"/>
            <a:r>
              <a:rPr lang="en-US" dirty="0"/>
              <a:t>City of Austin – downtown revitalization</a:t>
            </a:r>
          </a:p>
          <a:p>
            <a:pPr lvl="3"/>
            <a:r>
              <a:rPr lang="en-US" dirty="0"/>
              <a:t>Criminal context – not done in Harris County (is done in Corpus Christi with some success)</a:t>
            </a:r>
          </a:p>
          <a:p>
            <a:pPr lvl="0"/>
            <a:r>
              <a:rPr lang="en-US" b="1" cap="all" dirty="0"/>
              <a:t>LGBT Matters</a:t>
            </a:r>
          </a:p>
          <a:p>
            <a:pPr lvl="2"/>
            <a:r>
              <a:rPr lang="en-US" dirty="0"/>
              <a:t>Relationship dissolution and family restructuring;</a:t>
            </a:r>
          </a:p>
          <a:p>
            <a:pPr lvl="2"/>
            <a:r>
              <a:rPr lang="en-US" dirty="0"/>
              <a:t>HIV issues and expediency of the litigation;</a:t>
            </a:r>
          </a:p>
          <a:p>
            <a:pPr lvl="0"/>
            <a:r>
              <a:rPr lang="en-US" b="1" cap="all" dirty="0"/>
              <a:t>Health Care Issues</a:t>
            </a:r>
          </a:p>
          <a:p>
            <a:pPr lvl="2"/>
            <a:r>
              <a:rPr lang="en-US" b="1" dirty="0"/>
              <a:t>American Arbitration Association, ABA and American Medical Association: Due Process Protocols:</a:t>
            </a:r>
          </a:p>
          <a:p>
            <a:pPr lvl="3"/>
            <a:r>
              <a:rPr lang="en-US" dirty="0"/>
              <a:t>Recommendations which include ADR be used to resolve disputes</a:t>
            </a:r>
          </a:p>
          <a:p>
            <a:pPr lvl="2"/>
            <a:r>
              <a:rPr lang="en-US" b="1" dirty="0"/>
              <a:t>Medical negligence and malpractice</a:t>
            </a:r>
          </a:p>
          <a:p>
            <a:pPr lvl="2"/>
            <a:r>
              <a:rPr lang="en-US" b="1" dirty="0"/>
              <a:t>Decisions not to resuscitate;</a:t>
            </a:r>
          </a:p>
          <a:p>
            <a:pPr lvl="0"/>
            <a:r>
              <a:rPr lang="en-US" b="1" cap="all" dirty="0"/>
              <a:t>Disputes Involving Attorneys</a:t>
            </a:r>
          </a:p>
          <a:p>
            <a:pPr lvl="2"/>
            <a:r>
              <a:rPr lang="en-US" b="1" dirty="0"/>
              <a:t>Criminal Law:</a:t>
            </a:r>
          </a:p>
          <a:p>
            <a:pPr lvl="3"/>
            <a:r>
              <a:rPr lang="en-US" dirty="0"/>
              <a:t>Domestic/co-habitant violence;</a:t>
            </a:r>
          </a:p>
          <a:p>
            <a:pPr lvl="3"/>
            <a:r>
              <a:rPr lang="en-US" dirty="0"/>
              <a:t> VORP (Victim Offender Restitution/Reconciliation Programs) and VOM (Victim Offender Mediation):</a:t>
            </a:r>
          </a:p>
          <a:p>
            <a:pPr lvl="4"/>
            <a:r>
              <a:rPr lang="en-US" dirty="0"/>
              <a:t>Restorative justice;</a:t>
            </a:r>
          </a:p>
          <a:p>
            <a:pPr lvl="0"/>
            <a:r>
              <a:rPr lang="en-US" b="1" cap="all" dirty="0"/>
              <a:t>Transactional Matters</a:t>
            </a:r>
          </a:p>
          <a:p>
            <a:pPr lvl="0"/>
            <a:r>
              <a:rPr lang="en-US" b="1" cap="all" dirty="0"/>
              <a:t>Sports Teams</a:t>
            </a:r>
          </a:p>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9</a:t>
            </a:fld>
            <a:endParaRPr lang="en-US"/>
          </a:p>
        </p:txBody>
      </p:sp>
    </p:spTree>
    <p:extLst>
      <p:ext uri="{BB962C8B-B14F-4D97-AF65-F5344CB8AC3E}">
        <p14:creationId xmlns:p14="http://schemas.microsoft.com/office/powerpoint/2010/main" val="97960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Steps/Stages</a:t>
            </a:r>
          </a:p>
          <a:p>
            <a:r>
              <a:rPr lang="en-US" dirty="0" smtClean="0"/>
              <a:t>Okay, you’re ordered to/agree to</a:t>
            </a:r>
            <a:r>
              <a:rPr lang="en-US" baseline="0" dirty="0" smtClean="0"/>
              <a:t> attend mediation. What to expect:</a:t>
            </a:r>
          </a:p>
          <a:p>
            <a:pPr lvl="2"/>
            <a:endParaRPr lang="en-US" i="1" dirty="0"/>
          </a:p>
          <a:p>
            <a:pPr lvl="0"/>
            <a:r>
              <a:rPr lang="en-US" i="1" dirty="0"/>
              <a:t>Preliminary arrangements</a:t>
            </a:r>
            <a:r>
              <a:rPr lang="en-US" dirty="0"/>
              <a:t> (scheduling, location, forms). Encompasses everything that happens prior to the beginning the actual mediation session including: Referral, Getting to the table, Selection of the mediator, The determination of who should attend, Mediator uses to gain information and give information about him and the process;</a:t>
            </a:r>
          </a:p>
          <a:p>
            <a:pPr lvl="2"/>
            <a:endParaRPr lang="en-US" i="1" dirty="0"/>
          </a:p>
          <a:p>
            <a:pPr lvl="0"/>
            <a:r>
              <a:rPr lang="en-US" i="1" dirty="0"/>
              <a:t>Mediator’s introduction</a:t>
            </a:r>
            <a:r>
              <a:rPr lang="en-US" dirty="0"/>
              <a:t>: goals for mediation plus housekeeping (get parties into comfort zone—describe process, ground rules, objectives, confidentiality); describes process (no pressure, everything confidential, mediator not there to make decision for you); set ground rules; goals and objectives from the mediator may be set out here, usually start with joint caucus (not adversarial meeting).</a:t>
            </a:r>
          </a:p>
          <a:p>
            <a:pPr lvl="2"/>
            <a:endParaRPr lang="en-US" i="1" dirty="0"/>
          </a:p>
          <a:p>
            <a:pPr lvl="0"/>
            <a:r>
              <a:rPr lang="en-US" i="1" dirty="0"/>
              <a:t>Opening statements</a:t>
            </a:r>
            <a:r>
              <a:rPr lang="en-US" dirty="0"/>
              <a:t>: may include venting; do not interrupt; done by parties and attorneys (they give view); may need to establish time limits if a complex, multi-party case.</a:t>
            </a:r>
          </a:p>
          <a:p>
            <a:pPr lvl="2"/>
            <a:endParaRPr lang="en-US" i="1" dirty="0"/>
          </a:p>
          <a:p>
            <a:pPr lvl="0"/>
            <a:r>
              <a:rPr lang="en-US" i="1" dirty="0"/>
              <a:t>Ventilation</a:t>
            </a:r>
            <a:r>
              <a:rPr lang="en-US" dirty="0"/>
              <a:t>: very important (if it becomes adversarial, split up into caucus).</a:t>
            </a:r>
          </a:p>
          <a:p>
            <a:pPr lvl="2"/>
            <a:endParaRPr lang="en-US" i="1" dirty="0"/>
          </a:p>
          <a:p>
            <a:pPr lvl="0"/>
            <a:r>
              <a:rPr lang="en-US" i="1" dirty="0"/>
              <a:t>Information gathering</a:t>
            </a:r>
            <a:r>
              <a:rPr lang="en-US" dirty="0"/>
              <a:t>: mediator engages parties in information gathering; hand in hand with ventilation; mediator should ask open ended questions.</a:t>
            </a:r>
          </a:p>
          <a:p>
            <a:pPr lvl="2"/>
            <a:endParaRPr lang="en-US" dirty="0"/>
          </a:p>
          <a:p>
            <a:pPr lvl="0"/>
            <a:r>
              <a:rPr lang="en-US" i="1" dirty="0"/>
              <a:t>Issue and interest identification</a:t>
            </a:r>
            <a:r>
              <a:rPr lang="en-US" dirty="0"/>
              <a:t>: once sufficient information has been exchanged, identify exactly what issues are in dispute; look for something in common; </a:t>
            </a:r>
          </a:p>
          <a:p>
            <a:pPr lvl="2"/>
            <a:endParaRPr lang="en-US" i="1" dirty="0"/>
          </a:p>
          <a:p>
            <a:pPr lvl="0"/>
            <a:r>
              <a:rPr lang="en-US" i="1" dirty="0"/>
              <a:t>Agenda setting</a:t>
            </a:r>
            <a:r>
              <a:rPr lang="en-US" dirty="0"/>
              <a:t>: what issues focus on most. Agenda setting in private caucus</a:t>
            </a:r>
          </a:p>
          <a:p>
            <a:pPr lvl="2"/>
            <a:endParaRPr lang="en-US" i="1" dirty="0"/>
          </a:p>
          <a:p>
            <a:pPr lvl="0"/>
            <a:r>
              <a:rPr lang="en-US" i="1" dirty="0"/>
              <a:t>Option generation</a:t>
            </a:r>
            <a:r>
              <a:rPr lang="en-US" dirty="0"/>
              <a:t>: movement from initial positions; usually done in private caucus; Reality testing</a:t>
            </a:r>
          </a:p>
          <a:p>
            <a:pPr lvl="2"/>
            <a:endParaRPr lang="en-US" i="1" dirty="0"/>
          </a:p>
          <a:p>
            <a:pPr lvl="0"/>
            <a:r>
              <a:rPr lang="en-US" i="1" dirty="0"/>
              <a:t>Bargaining and negotiation</a:t>
            </a:r>
            <a:r>
              <a:rPr lang="en-US" dirty="0"/>
              <a:t>: is proposal enforceable—will judge accept agreement; will proposal drive other party away; positioning—get in range of settlement (does not mean you move the same on each side); just need movement from both sides.</a:t>
            </a:r>
          </a:p>
          <a:p>
            <a:pPr lvl="2"/>
            <a:endParaRPr lang="en-US" i="1" dirty="0"/>
          </a:p>
          <a:p>
            <a:pPr lvl="0"/>
            <a:r>
              <a:rPr lang="en-US" i="1" dirty="0"/>
              <a:t>Agreement</a:t>
            </a:r>
            <a:r>
              <a:rPr lang="en-US" dirty="0"/>
              <a:t>: mediator does not draft agreement but can help keep track of agreement as it goes; dispute as to language not covered by rule 11, so need arbitration clause to work out substantive form of the already reached agreement—go back to mediator under binding arbitration to determine language</a:t>
            </a:r>
          </a:p>
          <a:p>
            <a:pPr lvl="3"/>
            <a:r>
              <a:rPr lang="en-US" dirty="0"/>
              <a:t>To make enforceable, a family law case agreement has to say NOT SUBJECT TO REVOCATION or it will not be enforceable. Family Code § 153.0071.</a:t>
            </a:r>
          </a:p>
          <a:p>
            <a:pPr lvl="2"/>
            <a:endParaRPr lang="en-US" i="1" dirty="0"/>
          </a:p>
          <a:p>
            <a:pPr lvl="0"/>
            <a:r>
              <a:rPr lang="en-US" i="1" dirty="0"/>
              <a:t>Closure</a:t>
            </a:r>
            <a:r>
              <a:rPr lang="en-US" dirty="0"/>
              <a:t>: each party should leave with copy of rule 11 agreement; shake hands</a:t>
            </a:r>
          </a:p>
          <a:p>
            <a:endParaRPr lang="en-US" i="1" dirty="0"/>
          </a:p>
          <a:p>
            <a:r>
              <a:rPr lang="en-US" i="1" dirty="0"/>
              <a:t>	Follow-up</a:t>
            </a:r>
            <a:r>
              <a:rPr lang="en-US" dirty="0"/>
              <a:t>: esp. if </a:t>
            </a:r>
            <a:r>
              <a:rPr lang="en-US" dirty="0" smtClean="0"/>
              <a:t>unsuccessful</a:t>
            </a:r>
          </a:p>
          <a:p>
            <a:endParaRPr lang="en-US" b="0" baseline="0" dirty="0" smtClean="0"/>
          </a:p>
          <a:p>
            <a:r>
              <a:rPr lang="en-US" b="0" baseline="0" dirty="0" smtClean="0"/>
              <a:t>Next we’ll look at some common questions I’ve been asked about mediation</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ADD730E3-AAA9-4AE6-B968-764A02CA4896}" type="slidenum">
              <a:rPr lang="en-US" smtClean="0"/>
              <a:t>10</a:t>
            </a:fld>
            <a:endParaRPr lang="en-US"/>
          </a:p>
        </p:txBody>
      </p:sp>
    </p:spTree>
    <p:extLst>
      <p:ext uri="{BB962C8B-B14F-4D97-AF65-F5344CB8AC3E}">
        <p14:creationId xmlns:p14="http://schemas.microsoft.com/office/powerpoint/2010/main" val="210262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4223585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6770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90944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a:lvl1pPr>
          </a:lstStyle>
          <a:p>
            <a:r>
              <a:rPr lang="en-US" dirty="0" smtClean="0">
                <a:solidFill>
                  <a:prstClr val="black">
                    <a:tint val="75000"/>
                  </a:prstClr>
                </a:solidFill>
              </a:rPr>
              <a:t>7/2/2013</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black">
                    <a:tint val="75000"/>
                  </a:prstClr>
                </a:solidFill>
              </a:rPr>
              <a:t>Legal Assistants Luncheon</a:t>
            </a:r>
            <a:endParaRPr lang="en-US" dirty="0">
              <a:solidFill>
                <a:prstClr val="black">
                  <a:tint val="75000"/>
                </a:prstClr>
              </a:solidFill>
            </a:endParaRPr>
          </a:p>
        </p:txBody>
      </p:sp>
    </p:spTree>
    <p:extLst>
      <p:ext uri="{BB962C8B-B14F-4D97-AF65-F5344CB8AC3E}">
        <p14:creationId xmlns:p14="http://schemas.microsoft.com/office/powerpoint/2010/main" val="2034493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289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7446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2624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0037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5634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6983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5655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9125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5770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6949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9321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76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41571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7575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8813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37068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0361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5C6D-B4B4-41E3-A4C2-96E63B1A125A}" type="datetimeFigureOut">
              <a:rPr lang="en-US" smtClean="0">
                <a:solidFill>
                  <a:prstClr val="black">
                    <a:tint val="75000"/>
                  </a:prstClr>
                </a:solidFill>
              </a:rPr>
              <a:pPr/>
              <a:t>1/28/2019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14FAC1-66AD-482B-A777-5E3A1BB35E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1655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1524000"/>
            <a:ext cx="9144000" cy="4572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9144000" cy="1524000"/>
          </a:xfrm>
          <a:prstGeom prst="rect">
            <a:avLst/>
          </a:prstGeom>
          <a:solidFill>
            <a:srgbClr val="0C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2785873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6096000"/>
            <a:ext cx="914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096000"/>
          </a:xfrm>
          <a:prstGeom prst="rect">
            <a:avLst/>
          </a:prstGeom>
          <a:solidFill>
            <a:srgbClr val="98B6D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Book" pitchFamily="34" charset="0"/>
              </a:defRPr>
            </a:lvl1pPr>
          </a:lstStyle>
          <a:p>
            <a:r>
              <a:rPr lang="en-US" dirty="0" smtClean="0">
                <a:solidFill>
                  <a:prstClr val="black">
                    <a:tint val="75000"/>
                  </a:prstClr>
                </a:solidFill>
              </a:rPr>
              <a:t>7/2/2013</a:t>
            </a:r>
            <a:endParaRPr lang="en-US" dirty="0">
              <a:solidFill>
                <a:prstClr val="black">
                  <a:tint val="75000"/>
                </a:prstClr>
              </a:solidFill>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4514" t="20641" r="4514" b="27417"/>
          <a:stretch/>
        </p:blipFill>
        <p:spPr>
          <a:xfrm>
            <a:off x="5715000" y="6197600"/>
            <a:ext cx="3327400" cy="584200"/>
          </a:xfrm>
          <a:prstGeom prst="rect">
            <a:avLst/>
          </a:prstGeom>
        </p:spPr>
      </p:pic>
    </p:spTree>
    <p:extLst>
      <p:ext uri="{BB962C8B-B14F-4D97-AF65-F5344CB8AC3E}">
        <p14:creationId xmlns:p14="http://schemas.microsoft.com/office/powerpoint/2010/main" val="32429460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dmattina@olsonllp.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399"/>
            <a:ext cx="7772400" cy="2362201"/>
          </a:xfrm>
        </p:spPr>
        <p:txBody>
          <a:bodyPr>
            <a:noAutofit/>
          </a:bodyPr>
          <a:lstStyle/>
          <a:p>
            <a:pPr algn="ctr"/>
            <a:r>
              <a:rPr lang="en-US" sz="6600" b="1" dirty="0" smtClean="0">
                <a:effectLst>
                  <a:outerShdw blurRad="38100" dist="38100" dir="2700000" algn="tl">
                    <a:srgbClr val="000000">
                      <a:alpha val="43137"/>
                    </a:srgbClr>
                  </a:outerShdw>
                </a:effectLst>
              </a:rPr>
              <a:t>Alternative Dispute Resolution</a:t>
            </a:r>
            <a:br>
              <a:rPr lang="en-US" sz="6600" b="1" dirty="0" smtClean="0">
                <a:effectLst>
                  <a:outerShdw blurRad="38100" dist="38100" dir="2700000" algn="tl">
                    <a:srgbClr val="000000">
                      <a:alpha val="43137"/>
                    </a:srgbClr>
                  </a:outerShdw>
                </a:effectLst>
              </a:rPr>
            </a:br>
            <a:endParaRPr lang="en-US" sz="6600" b="1" dirty="0">
              <a:effectLst>
                <a:outerShdw blurRad="38100" dist="38100" dir="2700000" algn="tl">
                  <a:srgbClr val="000000">
                    <a:alpha val="43137"/>
                  </a:srgbClr>
                </a:outerShdw>
              </a:effectLst>
            </a:endParaRPr>
          </a:p>
        </p:txBody>
      </p:sp>
      <p:sp>
        <p:nvSpPr>
          <p:cNvPr id="4" name="Title 1"/>
          <p:cNvSpPr txBox="1">
            <a:spLocks/>
          </p:cNvSpPr>
          <p:nvPr/>
        </p:nvSpPr>
        <p:spPr>
          <a:xfrm>
            <a:off x="304800" y="30163"/>
            <a:ext cx="64770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bg1"/>
                </a:solidFill>
                <a:latin typeface="Franklin Gothic Book" pitchFamily="34" charset="0"/>
                <a:ea typeface="+mj-ea"/>
                <a:cs typeface="Times New Roman" pitchFamily="18" charset="0"/>
              </a:defRPr>
            </a:lvl1pPr>
          </a:lstStyle>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Local Government Seminar</a:t>
            </a:r>
            <a:b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January 31, 2019</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304800" y="6027003"/>
            <a:ext cx="4114800" cy="830997"/>
          </a:xfrm>
          <a:prstGeom prst="rect">
            <a:avLst/>
          </a:prstGeom>
          <a:noFill/>
        </p:spPr>
        <p:txBody>
          <a:bodyPr wrap="square" rtlCol="0">
            <a:spAutoFit/>
          </a:bodyPr>
          <a:lstStyle/>
          <a:p>
            <a:r>
              <a:rPr lang="en-US" sz="2400" b="1" dirty="0" smtClean="0">
                <a:solidFill>
                  <a:schemeClr val="accent1">
                    <a:lumMod val="50000"/>
                  </a:schemeClr>
                </a:solidFill>
                <a:latin typeface="Arial" panose="020B0604020202020204" pitchFamily="34" charset="0"/>
                <a:cs typeface="Arial" panose="020B0604020202020204" pitchFamily="34" charset="0"/>
              </a:rPr>
              <a:t>Emily Brown, Attorney, Certified Mediator</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098" y="3221757"/>
            <a:ext cx="4154488" cy="28052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248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Mediation Process</a:t>
            </a:r>
            <a:endParaRPr lang="en-US" dirty="0"/>
          </a:p>
        </p:txBody>
      </p:sp>
      <p:sp>
        <p:nvSpPr>
          <p:cNvPr id="3" name="Content Placeholder 2"/>
          <p:cNvSpPr>
            <a:spLocks noGrp="1"/>
          </p:cNvSpPr>
          <p:nvPr>
            <p:ph sz="half" idx="1"/>
          </p:nvPr>
        </p:nvSpPr>
        <p:spPr>
          <a:xfrm>
            <a:off x="304800" y="1600200"/>
            <a:ext cx="6096000" cy="5105400"/>
          </a:xfrm>
        </p:spPr>
        <p:txBody>
          <a:bodyPr>
            <a:normAutofit fontScale="55000" lnSpcReduction="20000"/>
          </a:bodyPr>
          <a:lstStyle/>
          <a:p>
            <a:r>
              <a:rPr lang="en-US" sz="3600" dirty="0"/>
              <a:t>Mediation is facilitated negotiation by which a neutral third party assists disputing parties in reaching a mutually satisfactory </a:t>
            </a:r>
            <a:r>
              <a:rPr lang="en-US" sz="3600" dirty="0" smtClean="0"/>
              <a:t>resolution</a:t>
            </a:r>
          </a:p>
          <a:p>
            <a:pPr lvl="1"/>
            <a:r>
              <a:rPr lang="en-US" sz="2900" dirty="0" smtClean="0"/>
              <a:t>Key is </a:t>
            </a:r>
            <a:r>
              <a:rPr lang="en-US" sz="2900" u="sng" dirty="0" smtClean="0"/>
              <a:t>voluntary</a:t>
            </a:r>
            <a:r>
              <a:rPr lang="en-US" sz="2900" dirty="0" smtClean="0"/>
              <a:t> resolution</a:t>
            </a:r>
          </a:p>
          <a:p>
            <a:r>
              <a:rPr lang="en-US" sz="3600" dirty="0" smtClean="0"/>
              <a:t>Steps/Stages</a:t>
            </a:r>
          </a:p>
          <a:p>
            <a:pPr lvl="1"/>
            <a:r>
              <a:rPr lang="en-US" sz="3300" dirty="0"/>
              <a:t>Preliminary arrangements</a:t>
            </a:r>
          </a:p>
          <a:p>
            <a:pPr lvl="1"/>
            <a:r>
              <a:rPr lang="en-US" sz="3300" dirty="0"/>
              <a:t>Mediator’s introduction</a:t>
            </a:r>
          </a:p>
          <a:p>
            <a:pPr lvl="1"/>
            <a:r>
              <a:rPr lang="en-US" sz="3300" dirty="0"/>
              <a:t>Opening statements by parties</a:t>
            </a:r>
          </a:p>
          <a:p>
            <a:pPr lvl="1"/>
            <a:r>
              <a:rPr lang="en-US" sz="3300" dirty="0"/>
              <a:t>(Ventilation)</a:t>
            </a:r>
          </a:p>
          <a:p>
            <a:pPr lvl="1"/>
            <a:r>
              <a:rPr lang="en-US" sz="3300" dirty="0" smtClean="0"/>
              <a:t>Information </a:t>
            </a:r>
            <a:r>
              <a:rPr lang="en-US" sz="3300" dirty="0"/>
              <a:t>gathering </a:t>
            </a:r>
            <a:endParaRPr lang="en-US" sz="3300" dirty="0" smtClean="0"/>
          </a:p>
          <a:p>
            <a:pPr lvl="1"/>
            <a:r>
              <a:rPr lang="en-US" sz="3300" dirty="0" smtClean="0"/>
              <a:t>Issue </a:t>
            </a:r>
            <a:r>
              <a:rPr lang="en-US" sz="3300" dirty="0"/>
              <a:t>identification</a:t>
            </a:r>
          </a:p>
          <a:p>
            <a:pPr lvl="1"/>
            <a:r>
              <a:rPr lang="en-US" sz="3300" dirty="0"/>
              <a:t>(Agenda setting)</a:t>
            </a:r>
          </a:p>
          <a:p>
            <a:pPr lvl="1"/>
            <a:r>
              <a:rPr lang="en-US" sz="3300" dirty="0"/>
              <a:t>(Caucus)</a:t>
            </a:r>
          </a:p>
          <a:p>
            <a:pPr lvl="1"/>
            <a:r>
              <a:rPr lang="en-US" sz="3300" dirty="0"/>
              <a:t>Option generating</a:t>
            </a:r>
          </a:p>
          <a:p>
            <a:pPr lvl="1"/>
            <a:r>
              <a:rPr lang="en-US" sz="3300" dirty="0"/>
              <a:t>(Reality testing)</a:t>
            </a:r>
          </a:p>
          <a:p>
            <a:pPr lvl="1"/>
            <a:r>
              <a:rPr lang="en-US" sz="3300" dirty="0"/>
              <a:t>Bargaining and negotiating</a:t>
            </a:r>
          </a:p>
          <a:p>
            <a:pPr lvl="1"/>
            <a:r>
              <a:rPr lang="en-US" sz="3300" dirty="0"/>
              <a:t>Agreement</a:t>
            </a:r>
          </a:p>
          <a:p>
            <a:pPr lvl="1"/>
            <a:r>
              <a:rPr lang="en-US" sz="3300" dirty="0"/>
              <a:t>Closure – must be something the judge will uphold</a:t>
            </a:r>
          </a:p>
          <a:p>
            <a:pPr lvl="1"/>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357" y="2438400"/>
            <a:ext cx="446314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520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“Good Faith”?</a:t>
            </a:r>
            <a:endParaRPr lang="en-US" dirty="0"/>
          </a:p>
        </p:txBody>
      </p:sp>
      <p:sp>
        <p:nvSpPr>
          <p:cNvPr id="5" name="Content Placeholder 4"/>
          <p:cNvSpPr>
            <a:spLocks noGrp="1"/>
          </p:cNvSpPr>
          <p:nvPr>
            <p:ph sz="half" idx="1"/>
          </p:nvPr>
        </p:nvSpPr>
        <p:spPr/>
        <p:txBody>
          <a:bodyPr>
            <a:normAutofit fontScale="85000" lnSpcReduction="20000"/>
          </a:bodyPr>
          <a:lstStyle/>
          <a:p>
            <a:pPr marL="342900" lvl="4" indent="-342900">
              <a:buFont typeface="Arial" pitchFamily="34" charset="0"/>
              <a:buChar char="•"/>
            </a:pPr>
            <a:r>
              <a:rPr lang="en-US" sz="2400" i="1" dirty="0"/>
              <a:t>ADR law</a:t>
            </a:r>
            <a:r>
              <a:rPr lang="en-US" sz="2400" dirty="0"/>
              <a:t>: Parties must engage in mediation in good faith. </a:t>
            </a:r>
            <a:endParaRPr lang="en-US" sz="2400" dirty="0" smtClean="0"/>
          </a:p>
          <a:p>
            <a:pPr marL="342900" lvl="4" indent="-342900">
              <a:buFont typeface="Arial" pitchFamily="34" charset="0"/>
              <a:buChar char="•"/>
            </a:pPr>
            <a:r>
              <a:rPr lang="en-US" sz="2400" dirty="0" smtClean="0"/>
              <a:t>Not </a:t>
            </a:r>
            <a:r>
              <a:rPr lang="en-US" sz="2400" dirty="0"/>
              <a:t>participating in good faith includes:</a:t>
            </a:r>
          </a:p>
          <a:p>
            <a:pPr lvl="1"/>
            <a:r>
              <a:rPr lang="en-US" dirty="0"/>
              <a:t>Failure to attend;</a:t>
            </a:r>
          </a:p>
          <a:p>
            <a:pPr lvl="1"/>
            <a:r>
              <a:rPr lang="en-US" dirty="0"/>
              <a:t>Failure to provide information;</a:t>
            </a:r>
          </a:p>
          <a:p>
            <a:pPr lvl="1"/>
            <a:r>
              <a:rPr lang="en-US" dirty="0"/>
              <a:t>Failure to designate a representative with settlement authority;</a:t>
            </a:r>
          </a:p>
          <a:p>
            <a:pPr lvl="1"/>
            <a:r>
              <a:rPr lang="en-US" dirty="0" smtClean="0"/>
              <a:t>Other </a:t>
            </a:r>
            <a:r>
              <a:rPr lang="en-US" dirty="0"/>
              <a:t>acts demonstrating bad faith</a:t>
            </a:r>
            <a:r>
              <a:rPr lang="en-US" dirty="0" smtClean="0"/>
              <a:t>.</a:t>
            </a:r>
          </a:p>
          <a:p>
            <a:pPr lvl="2"/>
            <a:r>
              <a:rPr lang="en-US" dirty="0"/>
              <a:t>law allows the mediator to fill out an affidavit reporting bad faith negotiation (not in Texas</a:t>
            </a:r>
            <a:r>
              <a:rPr lang="en-US" dirty="0" smtClean="0"/>
              <a:t>).</a:t>
            </a:r>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158" y="2667000"/>
            <a:ext cx="4143375" cy="2381250"/>
          </a:xfrm>
          <a:prstGeom prst="rect">
            <a:avLst/>
          </a:prstGeom>
        </p:spPr>
      </p:pic>
    </p:spTree>
    <p:extLst>
      <p:ext uri="{BB962C8B-B14F-4D97-AF65-F5344CB8AC3E}">
        <p14:creationId xmlns:p14="http://schemas.microsoft.com/office/powerpoint/2010/main" val="3289341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Mediation</a:t>
            </a:r>
            <a:endParaRPr lang="en-US" dirty="0"/>
          </a:p>
        </p:txBody>
      </p:sp>
      <p:sp>
        <p:nvSpPr>
          <p:cNvPr id="3" name="Content Placeholder 2"/>
          <p:cNvSpPr>
            <a:spLocks noGrp="1"/>
          </p:cNvSpPr>
          <p:nvPr>
            <p:ph sz="half" idx="1"/>
          </p:nvPr>
        </p:nvSpPr>
        <p:spPr>
          <a:xfrm>
            <a:off x="457200" y="1600200"/>
            <a:ext cx="8153400" cy="4525963"/>
          </a:xfrm>
        </p:spPr>
        <p:txBody>
          <a:bodyPr/>
          <a:lstStyle/>
          <a:p>
            <a:r>
              <a:rPr lang="en-US" dirty="0" smtClean="0"/>
              <a:t>Policy Considerations</a:t>
            </a:r>
          </a:p>
          <a:p>
            <a:r>
              <a:rPr lang="en-US" dirty="0" smtClean="0"/>
              <a:t>Exclusion or Privilege</a:t>
            </a:r>
          </a:p>
          <a:p>
            <a:r>
              <a:rPr lang="en-US" dirty="0" smtClean="0"/>
              <a:t>Confidentiality Agreements</a:t>
            </a:r>
          </a:p>
          <a:p>
            <a:r>
              <a:rPr lang="en-US" dirty="0" smtClean="0"/>
              <a:t>Duties to Disclose</a:t>
            </a:r>
          </a:p>
          <a:p>
            <a:r>
              <a:rPr lang="en-US" dirty="0" smtClean="0"/>
              <a:t>Current Legal Parameters </a:t>
            </a:r>
          </a:p>
          <a:p>
            <a:endParaRPr lang="en-US" dirty="0" smtClean="0"/>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24200"/>
            <a:ext cx="407051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450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can I find “the law” on ADR?</a:t>
            </a:r>
            <a:endParaRPr lang="en-US" dirty="0"/>
          </a:p>
        </p:txBody>
      </p:sp>
      <p:sp>
        <p:nvSpPr>
          <p:cNvPr id="3" name="Content Placeholder 2"/>
          <p:cNvSpPr>
            <a:spLocks noGrp="1"/>
          </p:cNvSpPr>
          <p:nvPr>
            <p:ph sz="half" idx="1"/>
          </p:nvPr>
        </p:nvSpPr>
        <p:spPr>
          <a:xfrm>
            <a:off x="457200" y="1600200"/>
            <a:ext cx="7696200" cy="4525963"/>
          </a:xfrm>
        </p:spPr>
        <p:txBody>
          <a:bodyPr>
            <a:normAutofit fontScale="92500" lnSpcReduction="10000"/>
          </a:bodyPr>
          <a:lstStyle/>
          <a:p>
            <a:r>
              <a:rPr lang="en-US" dirty="0" smtClean="0"/>
              <a:t>ADR Act – enacted 1987</a:t>
            </a:r>
          </a:p>
          <a:p>
            <a:r>
              <a:rPr lang="en-US" dirty="0" smtClean="0"/>
              <a:t>Found in Texas Civil Practice and Remedies Code Chapter 154</a:t>
            </a:r>
          </a:p>
          <a:p>
            <a:r>
              <a:rPr lang="en-US" dirty="0" smtClean="0"/>
              <a:t>Covers:</a:t>
            </a:r>
          </a:p>
          <a:p>
            <a:pPr lvl="1"/>
            <a:r>
              <a:rPr lang="en-US" dirty="0" smtClean="0"/>
              <a:t>Procedures (Sec. 154.021-154.028)</a:t>
            </a:r>
          </a:p>
          <a:p>
            <a:pPr lvl="1"/>
            <a:r>
              <a:rPr lang="en-US" dirty="0" smtClean="0"/>
              <a:t>Role/Qualifications of Impartial third parties (Sec. 154.051-154.053)</a:t>
            </a:r>
          </a:p>
          <a:p>
            <a:pPr lvl="1"/>
            <a:r>
              <a:rPr lang="en-US" dirty="0" smtClean="0"/>
              <a:t>Compensation of Impartial Third Parties (Sec. 154.054)</a:t>
            </a:r>
          </a:p>
          <a:p>
            <a:pPr lvl="1"/>
            <a:r>
              <a:rPr lang="en-US" dirty="0" smtClean="0"/>
              <a:t>Qualified Immunity (Sec. 154.055)</a:t>
            </a:r>
          </a:p>
          <a:p>
            <a:pPr lvl="1"/>
            <a:r>
              <a:rPr lang="en-US" dirty="0" smtClean="0"/>
              <a:t> Effect of Written Settlement Agreements (Sec. 154.071)</a:t>
            </a:r>
          </a:p>
          <a:p>
            <a:pPr lvl="1"/>
            <a:r>
              <a:rPr lang="en-US" dirty="0" smtClean="0"/>
              <a:t>Confidentiality of Records and Communications (Sec. 154.073)</a:t>
            </a:r>
          </a:p>
        </p:txBody>
      </p:sp>
    </p:spTree>
    <p:extLst>
      <p:ext uri="{BB962C8B-B14F-4D97-AF65-F5344CB8AC3E}">
        <p14:creationId xmlns:p14="http://schemas.microsoft.com/office/powerpoint/2010/main" val="2318423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Tips for Attending Mediation</a:t>
            </a:r>
            <a:endParaRPr lang="en-US" dirty="0"/>
          </a:p>
        </p:txBody>
      </p:sp>
      <p:sp>
        <p:nvSpPr>
          <p:cNvPr id="3" name="Content Placeholder 2"/>
          <p:cNvSpPr>
            <a:spLocks noGrp="1"/>
          </p:cNvSpPr>
          <p:nvPr>
            <p:ph sz="half" idx="1"/>
          </p:nvPr>
        </p:nvSpPr>
        <p:spPr>
          <a:xfrm>
            <a:off x="457200" y="1600200"/>
            <a:ext cx="4267200" cy="4190999"/>
          </a:xfrm>
        </p:spPr>
        <p:txBody>
          <a:bodyPr/>
          <a:lstStyle/>
          <a:p>
            <a:r>
              <a:rPr lang="en-US" dirty="0" smtClean="0"/>
              <a:t>Be prepared </a:t>
            </a:r>
            <a:r>
              <a:rPr lang="en-US" dirty="0" smtClean="0"/>
              <a:t>to negotiate</a:t>
            </a:r>
          </a:p>
          <a:p>
            <a:r>
              <a:rPr lang="en-US" dirty="0" smtClean="0"/>
              <a:t>Be </a:t>
            </a:r>
            <a:r>
              <a:rPr lang="en-US" dirty="0" smtClean="0"/>
              <a:t>open minded </a:t>
            </a:r>
          </a:p>
          <a:p>
            <a:r>
              <a:rPr lang="en-US" dirty="0" smtClean="0"/>
              <a:t>Be prepared for varied mediator styles</a:t>
            </a:r>
          </a:p>
          <a:p>
            <a:r>
              <a:rPr lang="en-US" dirty="0" smtClean="0"/>
              <a:t>Consider the “big picture” factors</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31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008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7793038" cy="1143000"/>
          </a:xfrm>
        </p:spPr>
        <p:txBody>
          <a:bodyPr/>
          <a:lstStyle/>
          <a:p>
            <a:pPr algn="ctr">
              <a:defRPr/>
            </a:pPr>
            <a:r>
              <a:rPr lang="en-US" b="1" dirty="0" smtClean="0">
                <a:effectLst>
                  <a:outerShdw blurRad="38100" dist="38100" dir="2700000" algn="tl">
                    <a:srgbClr val="000000">
                      <a:alpha val="43137"/>
                    </a:srgbClr>
                  </a:outerShdw>
                </a:effectLst>
              </a:rPr>
              <a:t>Questions</a:t>
            </a:r>
            <a:endParaRPr lang="en-US" b="1" dirty="0">
              <a:effectLst>
                <a:outerShdw blurRad="38100" dist="38100" dir="2700000" algn="tl">
                  <a:srgbClr val="000000">
                    <a:alpha val="43137"/>
                  </a:srgbClr>
                </a:outerShdw>
              </a:effectLst>
            </a:endParaRPr>
          </a:p>
        </p:txBody>
      </p:sp>
      <p:cxnSp>
        <p:nvCxnSpPr>
          <p:cNvPr id="8198" name="Straight Connector 7"/>
          <p:cNvCxnSpPr>
            <a:cxnSpLocks noChangeShapeType="1"/>
          </p:cNvCxnSpPr>
          <p:nvPr/>
        </p:nvCxnSpPr>
        <p:spPr bwMode="auto">
          <a:xfrm>
            <a:off x="2927350" y="1447800"/>
            <a:ext cx="4235450"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sz="half" idx="1"/>
          </p:nvPr>
        </p:nvSpPr>
        <p:spPr>
          <a:xfrm>
            <a:off x="304800" y="2286000"/>
            <a:ext cx="8686800" cy="2554014"/>
          </a:xfrm>
        </p:spPr>
        <p:txBody>
          <a:bodyPr>
            <a:normAutofit/>
          </a:bodyPr>
          <a:lstStyle/>
          <a:p>
            <a:pPr marL="0" indent="0" algn="ctr">
              <a:buNone/>
            </a:pPr>
            <a:r>
              <a:rPr lang="en-US" sz="4400" dirty="0" smtClean="0">
                <a:latin typeface="Arial" panose="020B0604020202020204" pitchFamily="34" charset="0"/>
                <a:cs typeface="Arial" panose="020B0604020202020204" pitchFamily="34" charset="0"/>
                <a:hlinkClick r:id="rId3"/>
              </a:rPr>
              <a:t>ebrown@olsonllp.com</a:t>
            </a:r>
            <a:endParaRPr lang="en-US" sz="4400" dirty="0" smtClean="0">
              <a:latin typeface="Arial" panose="020B0604020202020204" pitchFamily="34" charset="0"/>
              <a:cs typeface="Arial" panose="020B0604020202020204" pitchFamily="34" charset="0"/>
            </a:endParaRPr>
          </a:p>
          <a:p>
            <a:pPr marL="0" indent="0" algn="ctr">
              <a:buNone/>
            </a:pPr>
            <a:r>
              <a:rPr lang="en-US" sz="4400" dirty="0" smtClean="0">
                <a:latin typeface="Arial" panose="020B0604020202020204" pitchFamily="34" charset="0"/>
                <a:cs typeface="Arial" panose="020B0604020202020204" pitchFamily="34" charset="0"/>
              </a:rPr>
              <a:t>713-533-3800</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1916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Alternative Dispute Resolution (ADR)?</a:t>
            </a:r>
            <a:endParaRPr lang="en-US" b="1" dirty="0"/>
          </a:p>
        </p:txBody>
      </p:sp>
      <p:sp>
        <p:nvSpPr>
          <p:cNvPr id="3" name="Content Placeholder 2"/>
          <p:cNvSpPr>
            <a:spLocks noGrp="1"/>
          </p:cNvSpPr>
          <p:nvPr>
            <p:ph sz="half" idx="1"/>
          </p:nvPr>
        </p:nvSpPr>
        <p:spPr>
          <a:xfrm>
            <a:off x="457200" y="1600201"/>
            <a:ext cx="8077200" cy="2133600"/>
          </a:xfrm>
        </p:spPr>
        <p:txBody>
          <a:bodyPr/>
          <a:lstStyle/>
          <a:p>
            <a:r>
              <a:rPr lang="en-US" dirty="0" smtClean="0"/>
              <a:t>ADR refers to the various methods by which a </a:t>
            </a:r>
            <a:r>
              <a:rPr lang="en-US" u="sng" dirty="0"/>
              <a:t>third party neutral </a:t>
            </a:r>
            <a:r>
              <a:rPr lang="en-US" dirty="0" smtClean="0"/>
              <a:t>assists </a:t>
            </a:r>
            <a:r>
              <a:rPr lang="en-US" dirty="0"/>
              <a:t>in </a:t>
            </a:r>
            <a:r>
              <a:rPr lang="en-US" dirty="0" smtClean="0"/>
              <a:t>settlement/resolution of a conflict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853559"/>
            <a:ext cx="5772150" cy="3248995"/>
          </a:xfrm>
          <a:prstGeom prst="rect">
            <a:avLst/>
          </a:prstGeom>
        </p:spPr>
      </p:pic>
    </p:spTree>
    <p:extLst>
      <p:ext uri="{BB962C8B-B14F-4D97-AF65-F5344CB8AC3E}">
        <p14:creationId xmlns:p14="http://schemas.microsoft.com/office/powerpoint/2010/main" val="1004402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887413" y="314325"/>
            <a:ext cx="7793037" cy="1143000"/>
          </a:xfrm>
        </p:spPr>
        <p:txBody>
          <a:bodyPr>
            <a:normAutofit/>
          </a:bodyPr>
          <a:lstStyle/>
          <a:p>
            <a:pPr algn="ctr" eaLnBrk="1" hangingPunct="1">
              <a:defRPr/>
            </a:pPr>
            <a:r>
              <a:rPr lang="en-US" b="1" dirty="0" smtClean="0">
                <a:effectLst>
                  <a:outerShdw blurRad="38100" dist="38100" dir="2700000" algn="tl">
                    <a:srgbClr val="000000">
                      <a:alpha val="43137"/>
                    </a:srgbClr>
                  </a:outerShdw>
                </a:effectLst>
              </a:rPr>
              <a:t>Why Participate in ADR?</a:t>
            </a:r>
          </a:p>
        </p:txBody>
      </p:sp>
      <p:sp>
        <p:nvSpPr>
          <p:cNvPr id="6147" name="Rectangle 3"/>
          <p:cNvSpPr>
            <a:spLocks noGrp="1" noChangeArrowheads="1"/>
          </p:cNvSpPr>
          <p:nvPr>
            <p:ph sz="half" idx="1"/>
          </p:nvPr>
        </p:nvSpPr>
        <p:spPr>
          <a:xfrm>
            <a:off x="685800" y="1828800"/>
            <a:ext cx="7467600" cy="2590800"/>
          </a:xfrm>
        </p:spPr>
        <p:txBody>
          <a:bodyPr>
            <a:normAutofit/>
          </a:bodyPr>
          <a:lstStyle/>
          <a:p>
            <a:r>
              <a:rPr lang="en-US" altLang="en-US" sz="4300" dirty="0" smtClean="0">
                <a:latin typeface="Arial" panose="020B0604020202020204" pitchFamily="34" charset="0"/>
                <a:cs typeface="Arial" panose="020B0604020202020204" pitchFamily="34" charset="0"/>
              </a:rPr>
              <a:t>Litigation is:</a:t>
            </a:r>
          </a:p>
          <a:p>
            <a:pPr lvl="1"/>
            <a:r>
              <a:rPr lang="en-US" altLang="en-US" dirty="0" smtClean="0">
                <a:latin typeface="Arial" panose="020B0604020202020204" pitchFamily="34" charset="0"/>
                <a:cs typeface="Arial" panose="020B0604020202020204" pitchFamily="34" charset="0"/>
              </a:rPr>
              <a:t>Time consuming</a:t>
            </a:r>
          </a:p>
          <a:p>
            <a:pPr lvl="1"/>
            <a:r>
              <a:rPr lang="en-US" altLang="en-US" dirty="0" smtClean="0">
                <a:latin typeface="Arial" panose="020B0604020202020204" pitchFamily="34" charset="0"/>
                <a:cs typeface="Arial" panose="020B0604020202020204" pitchFamily="34" charset="0"/>
              </a:rPr>
              <a:t>Expensive</a:t>
            </a:r>
          </a:p>
          <a:p>
            <a:pPr lvl="1"/>
            <a:r>
              <a:rPr lang="en-US" altLang="en-US" dirty="0" smtClean="0">
                <a:latin typeface="Arial" panose="020B0604020202020204" pitchFamily="34" charset="0"/>
                <a:cs typeface="Arial" panose="020B0604020202020204" pitchFamily="34" charset="0"/>
              </a:rPr>
              <a:t>Risky </a:t>
            </a:r>
            <a:endParaRPr lang="en-US" altLang="en-US" dirty="0" smtClean="0">
              <a:latin typeface="Arial" charset="0"/>
            </a:endParaRPr>
          </a:p>
          <a:p>
            <a:pPr algn="ctr" eaLnBrk="1" hangingPunct="1">
              <a:lnSpc>
                <a:spcPct val="90000"/>
              </a:lnSpc>
              <a:buFont typeface="Wingdings" pitchFamily="2" charset="2"/>
              <a:buNone/>
            </a:pPr>
            <a:endParaRPr lang="en-US" altLang="en-US" dirty="0" smtClean="0"/>
          </a:p>
        </p:txBody>
      </p:sp>
      <p:cxnSp>
        <p:nvCxnSpPr>
          <p:cNvPr id="6150" name="Straight Connector 6"/>
          <p:cNvCxnSpPr>
            <a:cxnSpLocks noChangeShapeType="1"/>
          </p:cNvCxnSpPr>
          <p:nvPr/>
        </p:nvCxnSpPr>
        <p:spPr bwMode="auto">
          <a:xfrm>
            <a:off x="2819400" y="1457325"/>
            <a:ext cx="3930650" cy="0"/>
          </a:xfrm>
          <a:prstGeom prst="line">
            <a:avLst/>
          </a:prstGeom>
          <a:noFill/>
          <a:ln w="9525" algn="ctr">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603" y="1765738"/>
            <a:ext cx="3772894" cy="3962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315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 Devices</a:t>
            </a:r>
            <a:endParaRPr lang="en-US" b="1" dirty="0"/>
          </a:p>
        </p:txBody>
      </p:sp>
      <p:sp>
        <p:nvSpPr>
          <p:cNvPr id="3" name="Content Placeholder 2"/>
          <p:cNvSpPr>
            <a:spLocks noGrp="1"/>
          </p:cNvSpPr>
          <p:nvPr>
            <p:ph sz="half" idx="1"/>
          </p:nvPr>
        </p:nvSpPr>
        <p:spPr>
          <a:xfrm>
            <a:off x="0" y="1600200"/>
            <a:ext cx="8610600" cy="2747210"/>
          </a:xfrm>
        </p:spPr>
        <p:txBody>
          <a:bodyPr>
            <a:normAutofit lnSpcReduction="10000"/>
          </a:bodyPr>
          <a:lstStyle/>
          <a:p>
            <a:r>
              <a:rPr lang="en-US" b="1" dirty="0" smtClean="0"/>
              <a:t>The ADR Process is defined by what the third party neutral does to assist in settlement</a:t>
            </a:r>
          </a:p>
          <a:p>
            <a:r>
              <a:rPr lang="en-US" b="1" dirty="0"/>
              <a:t>T</a:t>
            </a:r>
            <a:r>
              <a:rPr lang="en-US" b="1" dirty="0" smtClean="0"/>
              <a:t>hree types:</a:t>
            </a:r>
          </a:p>
          <a:p>
            <a:pPr lvl="1"/>
            <a:r>
              <a:rPr lang="en-US" b="1" dirty="0" smtClean="0"/>
              <a:t>Adjudicative – Arbitration </a:t>
            </a:r>
          </a:p>
          <a:p>
            <a:pPr lvl="1"/>
            <a:r>
              <a:rPr lang="en-US" b="1" dirty="0" smtClean="0"/>
              <a:t>Evaluative – Non-binding assessment of case merits </a:t>
            </a:r>
          </a:p>
          <a:p>
            <a:pPr lvl="1"/>
            <a:r>
              <a:rPr lang="en-US" b="1" dirty="0" smtClean="0"/>
              <a:t>Facilitative – Mediation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58142"/>
            <a:ext cx="2492577" cy="163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017" y="4457701"/>
            <a:ext cx="2678430" cy="1409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902" y="4018374"/>
            <a:ext cx="3009664" cy="20014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856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 presetClass="entr" presetSubtype="4"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additive="base">
                                        <p:cTn id="29" dur="500" fill="hold"/>
                                        <p:tgtEl>
                                          <p:spTgt spid="1027"/>
                                        </p:tgtEl>
                                        <p:attrNameLst>
                                          <p:attrName>ppt_x</p:attrName>
                                        </p:attrNameLst>
                                      </p:cBhvr>
                                      <p:tavLst>
                                        <p:tav tm="0">
                                          <p:val>
                                            <p:strVal val="#ppt_x"/>
                                          </p:val>
                                        </p:tav>
                                        <p:tav tm="100000">
                                          <p:val>
                                            <p:strVal val="#ppt_x"/>
                                          </p:val>
                                        </p:tav>
                                      </p:tavLst>
                                    </p:anim>
                                    <p:anim calcmode="lin" valueType="num">
                                      <p:cBhvr additive="base">
                                        <p:cTn id="3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par>
                                <p:cTn id="36" presetID="2" presetClass="entr" presetSubtype="4"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additive="base">
                                        <p:cTn id="38" dur="500" fill="hold"/>
                                        <p:tgtEl>
                                          <p:spTgt spid="1028"/>
                                        </p:tgtEl>
                                        <p:attrNameLst>
                                          <p:attrName>ppt_x</p:attrName>
                                        </p:attrNameLst>
                                      </p:cBhvr>
                                      <p:tavLst>
                                        <p:tav tm="0">
                                          <p:val>
                                            <p:strVal val="#ppt_x"/>
                                          </p:val>
                                        </p:tav>
                                        <p:tav tm="100000">
                                          <p:val>
                                            <p:strVal val="#ppt_x"/>
                                          </p:val>
                                        </p:tav>
                                      </p:tavLst>
                                    </p:anim>
                                    <p:anim calcmode="lin" valueType="num">
                                      <p:cBhvr additive="base">
                                        <p:cTn id="3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 Process Options</a:t>
            </a:r>
            <a:endParaRPr lang="en-US" b="1" dirty="0"/>
          </a:p>
        </p:txBody>
      </p:sp>
      <p:cxnSp>
        <p:nvCxnSpPr>
          <p:cNvPr id="8" name="Straight Arrow Connector 7"/>
          <p:cNvCxnSpPr/>
          <p:nvPr/>
        </p:nvCxnSpPr>
        <p:spPr>
          <a:xfrm>
            <a:off x="1981200" y="2438400"/>
            <a:ext cx="51816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04800" y="1981200"/>
            <a:ext cx="1676400" cy="1066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Higher Party Control of Outcome </a:t>
            </a:r>
            <a:endParaRPr lang="en-US" dirty="0"/>
          </a:p>
        </p:txBody>
      </p:sp>
      <p:sp>
        <p:nvSpPr>
          <p:cNvPr id="13" name="Rounded Rectangle 12"/>
          <p:cNvSpPr/>
          <p:nvPr/>
        </p:nvSpPr>
        <p:spPr>
          <a:xfrm>
            <a:off x="7160172" y="1981200"/>
            <a:ext cx="1676400" cy="1066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Less Party Control of Outcome</a:t>
            </a:r>
            <a:endParaRPr lang="en-US" dirty="0"/>
          </a:p>
        </p:txBody>
      </p:sp>
      <p:cxnSp>
        <p:nvCxnSpPr>
          <p:cNvPr id="16" name="Straight Arrow Connector 15"/>
          <p:cNvCxnSpPr>
            <a:stCxn id="12" idx="2"/>
          </p:cNvCxnSpPr>
          <p:nvPr/>
        </p:nvCxnSpPr>
        <p:spPr>
          <a:xfrm>
            <a:off x="1143000" y="30480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2"/>
          </p:cNvCxnSpPr>
          <p:nvPr/>
        </p:nvCxnSpPr>
        <p:spPr>
          <a:xfrm>
            <a:off x="7998372" y="3048000"/>
            <a:ext cx="0" cy="1447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72000" y="2438400"/>
            <a:ext cx="0" cy="990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04800" y="4343400"/>
            <a:ext cx="1600200" cy="1447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Facilitative  Processes- Mediation</a:t>
            </a:r>
            <a:endParaRPr lang="en-US" dirty="0"/>
          </a:p>
        </p:txBody>
      </p:sp>
      <p:sp>
        <p:nvSpPr>
          <p:cNvPr id="23" name="Rounded Rectangle 22"/>
          <p:cNvSpPr/>
          <p:nvPr/>
        </p:nvSpPr>
        <p:spPr>
          <a:xfrm>
            <a:off x="3771900" y="3429000"/>
            <a:ext cx="1600200"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Evaluative Processes – Peer Evaluation, Summary Jury Trial, Judicial Evaluation, Expert Evaluation </a:t>
            </a:r>
            <a:endParaRPr lang="en-US" dirty="0"/>
          </a:p>
        </p:txBody>
      </p:sp>
      <p:sp>
        <p:nvSpPr>
          <p:cNvPr id="28" name="Rounded Rectangle 27"/>
          <p:cNvSpPr/>
          <p:nvPr/>
        </p:nvSpPr>
        <p:spPr>
          <a:xfrm>
            <a:off x="7085286" y="4495800"/>
            <a:ext cx="1826172" cy="1447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Adjudicative Processes - Arbitration </a:t>
            </a:r>
            <a:endParaRPr lang="en-US" dirty="0"/>
          </a:p>
        </p:txBody>
      </p:sp>
    </p:spTree>
    <p:extLst>
      <p:ext uri="{BB962C8B-B14F-4D97-AF65-F5344CB8AC3E}">
        <p14:creationId xmlns:p14="http://schemas.microsoft.com/office/powerpoint/2010/main" val="566209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Adjudicative</a:t>
            </a:r>
            <a:r>
              <a:rPr lang="en-US" sz="4800" dirty="0" smtClean="0"/>
              <a:t> </a:t>
            </a:r>
            <a:endParaRPr lang="en-US" sz="4800" dirty="0"/>
          </a:p>
        </p:txBody>
      </p:sp>
      <p:sp>
        <p:nvSpPr>
          <p:cNvPr id="3" name="Content Placeholder 2"/>
          <p:cNvSpPr>
            <a:spLocks noGrp="1"/>
          </p:cNvSpPr>
          <p:nvPr>
            <p:ph sz="half" idx="1"/>
          </p:nvPr>
        </p:nvSpPr>
        <p:spPr/>
        <p:txBody>
          <a:bodyPr>
            <a:normAutofit/>
          </a:bodyPr>
          <a:lstStyle/>
          <a:p>
            <a:pPr marL="342900" lvl="2" indent="-342900"/>
            <a:r>
              <a:rPr lang="en-US" sz="2800" dirty="0"/>
              <a:t>N</a:t>
            </a:r>
            <a:r>
              <a:rPr lang="en-US" sz="2800" dirty="0" smtClean="0"/>
              <a:t>eutral adjudicates </a:t>
            </a:r>
          </a:p>
          <a:p>
            <a:pPr marL="342900" lvl="2" indent="-342900"/>
            <a:r>
              <a:rPr lang="en-US" sz="2800" dirty="0" smtClean="0"/>
              <a:t>ADR </a:t>
            </a:r>
            <a:r>
              <a:rPr lang="en-US" sz="2800" dirty="0"/>
              <a:t>procedures most similar to formal court </a:t>
            </a:r>
            <a:r>
              <a:rPr lang="en-US" sz="2800" dirty="0" smtClean="0"/>
              <a:t>proceedings</a:t>
            </a:r>
          </a:p>
          <a:p>
            <a:pPr marL="342900" lvl="2" indent="-342900"/>
            <a:r>
              <a:rPr lang="en-US" sz="2800" dirty="0"/>
              <a:t>I</a:t>
            </a:r>
            <a:r>
              <a:rPr lang="en-US" sz="2800" dirty="0" smtClean="0"/>
              <a:t>ncludes </a:t>
            </a:r>
            <a:r>
              <a:rPr lang="en-US" sz="2800" dirty="0"/>
              <a:t>Arbitration, private adjudication, or private </a:t>
            </a:r>
            <a:r>
              <a:rPr lang="en-US" sz="2800" dirty="0" smtClean="0"/>
              <a:t>judging</a:t>
            </a:r>
          </a:p>
          <a:p>
            <a:pPr marL="342900" lvl="2" indent="-342900"/>
            <a:r>
              <a:rPr lang="en-US" sz="2800" dirty="0"/>
              <a:t>M</a:t>
            </a:r>
            <a:r>
              <a:rPr lang="en-US" sz="2800" dirty="0" smtClean="0"/>
              <a:t>ay </a:t>
            </a:r>
            <a:r>
              <a:rPr lang="en-US" sz="2800" dirty="0"/>
              <a:t>be binding, non-binding, or </a:t>
            </a:r>
            <a:r>
              <a:rPr lang="en-US" sz="2800" dirty="0" smtClean="0"/>
              <a:t>advisory</a:t>
            </a:r>
            <a:endParaRPr lang="en-US" sz="2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533900" cy="3086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678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Evaluative </a:t>
            </a:r>
            <a:endParaRPr lang="en-US" sz="4800" b="1" dirty="0"/>
          </a:p>
        </p:txBody>
      </p:sp>
      <p:sp>
        <p:nvSpPr>
          <p:cNvPr id="3" name="Content Placeholder 2"/>
          <p:cNvSpPr>
            <a:spLocks noGrp="1"/>
          </p:cNvSpPr>
          <p:nvPr>
            <p:ph sz="half" idx="1"/>
          </p:nvPr>
        </p:nvSpPr>
        <p:spPr>
          <a:xfrm>
            <a:off x="152400" y="1524000"/>
            <a:ext cx="8686800" cy="4267200"/>
          </a:xfrm>
        </p:spPr>
        <p:txBody>
          <a:bodyPr>
            <a:normAutofit/>
          </a:bodyPr>
          <a:lstStyle/>
          <a:p>
            <a:r>
              <a:rPr lang="en-US" dirty="0"/>
              <a:t>Primary purpose: provide an objective, </a:t>
            </a:r>
            <a:r>
              <a:rPr lang="en-US" b="1" dirty="0"/>
              <a:t>non-binding</a:t>
            </a:r>
            <a:r>
              <a:rPr lang="en-US" dirty="0"/>
              <a:t>, confidential, evaluation of the merits of the case, which may be used by the lawyers and clients in further settlement </a:t>
            </a:r>
            <a:r>
              <a:rPr lang="en-US" dirty="0" smtClean="0"/>
              <a:t>negotiations</a:t>
            </a:r>
          </a:p>
          <a:p>
            <a:r>
              <a:rPr lang="en-US" dirty="0" smtClean="0"/>
              <a:t>Four Types:</a:t>
            </a:r>
          </a:p>
          <a:p>
            <a:pPr lvl="1"/>
            <a:r>
              <a:rPr lang="en-US" dirty="0" smtClean="0"/>
              <a:t>Peer Evaluation: Moderated Settlement Conference</a:t>
            </a:r>
          </a:p>
          <a:p>
            <a:pPr lvl="1"/>
            <a:r>
              <a:rPr lang="en-US" dirty="0" smtClean="0"/>
              <a:t>Lay Evaluation – The Summary Jury Trial</a:t>
            </a:r>
          </a:p>
          <a:p>
            <a:pPr lvl="1"/>
            <a:r>
              <a:rPr lang="en-US" dirty="0" smtClean="0"/>
              <a:t>Judicial Evaluation</a:t>
            </a:r>
          </a:p>
          <a:p>
            <a:pPr lvl="1"/>
            <a:r>
              <a:rPr lang="en-US" dirty="0" smtClean="0"/>
              <a:t>Specialist or Expert Evaluation</a:t>
            </a:r>
          </a:p>
          <a:p>
            <a:pPr lvl="1"/>
            <a:endParaRPr lang="en-US" dirty="0" smtClean="0"/>
          </a:p>
          <a:p>
            <a:pPr lvl="1"/>
            <a:endParaRPr lang="en-US" dirty="0"/>
          </a:p>
        </p:txBody>
      </p:sp>
    </p:spTree>
    <p:extLst>
      <p:ext uri="{BB962C8B-B14F-4D97-AF65-F5344CB8AC3E}">
        <p14:creationId xmlns:p14="http://schemas.microsoft.com/office/powerpoint/2010/main" val="1674189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Facilitative</a:t>
            </a:r>
            <a:endParaRPr lang="en-US" dirty="0"/>
          </a:p>
        </p:txBody>
      </p:sp>
      <p:sp>
        <p:nvSpPr>
          <p:cNvPr id="3" name="Content Placeholder 2"/>
          <p:cNvSpPr>
            <a:spLocks noGrp="1"/>
          </p:cNvSpPr>
          <p:nvPr>
            <p:ph sz="half" idx="1"/>
          </p:nvPr>
        </p:nvSpPr>
        <p:spPr>
          <a:xfrm>
            <a:off x="457200" y="1600201"/>
            <a:ext cx="8077200" cy="2514600"/>
          </a:xfrm>
        </p:spPr>
        <p:txBody>
          <a:bodyPr/>
          <a:lstStyle/>
          <a:p>
            <a:r>
              <a:rPr lang="en-US" dirty="0" smtClean="0"/>
              <a:t>Mediation</a:t>
            </a:r>
          </a:p>
          <a:p>
            <a:pPr marL="342900" lvl="3" indent="-342900">
              <a:buFont typeface="Arial" pitchFamily="34" charset="0"/>
              <a:buChar char="•"/>
            </a:pPr>
            <a:r>
              <a:rPr lang="en-US" sz="2800" dirty="0"/>
              <a:t>The </a:t>
            </a:r>
            <a:r>
              <a:rPr lang="en-US" sz="2800" dirty="0" smtClean="0"/>
              <a:t>third party neutral </a:t>
            </a:r>
            <a:r>
              <a:rPr lang="en-US" sz="2800" dirty="0"/>
              <a:t>provides assistance to the parties so that they may reach an acceptable </a:t>
            </a:r>
            <a:r>
              <a:rPr lang="en-US" sz="2800" dirty="0" smtClean="0"/>
              <a:t>agreement</a:t>
            </a:r>
          </a:p>
          <a:p>
            <a:pPr marL="342900" lvl="3" indent="-342900">
              <a:buFont typeface="Arial" pitchFamily="34" charset="0"/>
              <a:buChar char="•"/>
            </a:pPr>
            <a:r>
              <a:rPr lang="en-US" sz="2800" dirty="0" smtClean="0"/>
              <a:t>Combined Processes and Hybrids</a:t>
            </a:r>
            <a:endParaRPr lang="en-US" sz="2800" dirty="0"/>
          </a:p>
          <a:p>
            <a:endParaRPr lang="en-US" dirty="0" smtClean="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6200"/>
            <a:ext cx="7696200" cy="23088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568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Specialized Applications of Mediation</a:t>
            </a:r>
            <a:endParaRPr lang="en-US" dirty="0"/>
          </a:p>
        </p:txBody>
      </p:sp>
      <p:sp>
        <p:nvSpPr>
          <p:cNvPr id="3" name="Content Placeholder 2"/>
          <p:cNvSpPr>
            <a:spLocks noGrp="1"/>
          </p:cNvSpPr>
          <p:nvPr>
            <p:ph sz="half" idx="1"/>
          </p:nvPr>
        </p:nvSpPr>
        <p:spPr>
          <a:xfrm>
            <a:off x="0" y="1509677"/>
            <a:ext cx="4038600" cy="4525963"/>
          </a:xfrm>
        </p:spPr>
        <p:txBody>
          <a:bodyPr>
            <a:normAutofit fontScale="92500" lnSpcReduction="20000"/>
          </a:bodyPr>
          <a:lstStyle/>
          <a:p>
            <a:r>
              <a:rPr lang="en-US" dirty="0" smtClean="0"/>
              <a:t>Agricultural Disputes</a:t>
            </a:r>
          </a:p>
          <a:p>
            <a:r>
              <a:rPr lang="en-US" dirty="0" smtClean="0"/>
              <a:t>Collaborative Law</a:t>
            </a:r>
          </a:p>
          <a:p>
            <a:r>
              <a:rPr lang="en-US" dirty="0" smtClean="0"/>
              <a:t>Schools and Universities</a:t>
            </a:r>
          </a:p>
          <a:p>
            <a:r>
              <a:rPr lang="en-US" dirty="0" smtClean="0"/>
              <a:t>Religious Institutions</a:t>
            </a:r>
          </a:p>
          <a:p>
            <a:r>
              <a:rPr lang="en-US" dirty="0" smtClean="0"/>
              <a:t>Family Law</a:t>
            </a:r>
          </a:p>
          <a:p>
            <a:r>
              <a:rPr lang="en-US" dirty="0" smtClean="0"/>
              <a:t>Employment and Labor</a:t>
            </a:r>
          </a:p>
          <a:p>
            <a:r>
              <a:rPr lang="en-US" dirty="0" smtClean="0"/>
              <a:t>Public Policy</a:t>
            </a:r>
          </a:p>
          <a:p>
            <a:r>
              <a:rPr lang="en-US" dirty="0" smtClean="0"/>
              <a:t>LGBT Issues</a:t>
            </a:r>
          </a:p>
          <a:p>
            <a:r>
              <a:rPr lang="en-US" dirty="0" smtClean="0"/>
              <a:t>Health Care</a:t>
            </a:r>
          </a:p>
          <a:p>
            <a:r>
              <a:rPr lang="en-US" dirty="0" smtClean="0"/>
              <a:t>Transactional Matters</a:t>
            </a:r>
          </a:p>
          <a:p>
            <a:r>
              <a:rPr lang="en-US" dirty="0" smtClean="0"/>
              <a:t>Sports Law </a:t>
            </a:r>
          </a:p>
          <a:p>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57400"/>
            <a:ext cx="4719415" cy="3581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317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5537</TotalTime>
  <Words>2640</Words>
  <Application>Microsoft Office PowerPoint</Application>
  <PresentationFormat>On-screen Show (4:3)</PresentationFormat>
  <Paragraphs>406</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2_Office Theme</vt:lpstr>
      <vt:lpstr>Alternative Dispute Resolution </vt:lpstr>
      <vt:lpstr>What is Alternative Dispute Resolution (ADR)?</vt:lpstr>
      <vt:lpstr>Why Participate in ADR?</vt:lpstr>
      <vt:lpstr>ADR Devices</vt:lpstr>
      <vt:lpstr>ADR Process Options</vt:lpstr>
      <vt:lpstr>Adjudicative </vt:lpstr>
      <vt:lpstr>Evaluative </vt:lpstr>
      <vt:lpstr>Facilitative</vt:lpstr>
      <vt:lpstr>Specialized Applications of Mediation</vt:lpstr>
      <vt:lpstr>The Mediation Process</vt:lpstr>
      <vt:lpstr>What is “Good Faith”?</vt:lpstr>
      <vt:lpstr>Confidentiality at Mediation</vt:lpstr>
      <vt:lpstr>Where can I find “the law” on ADR?</vt:lpstr>
      <vt:lpstr>Final Tips for Attending Mediation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Clerk</dc:creator>
  <cp:lastModifiedBy>Emily Brown</cp:lastModifiedBy>
  <cp:revision>168</cp:revision>
  <cp:lastPrinted>2019-01-09T17:49:19Z</cp:lastPrinted>
  <dcterms:created xsi:type="dcterms:W3CDTF">2013-09-23T18:22:46Z</dcterms:created>
  <dcterms:modified xsi:type="dcterms:W3CDTF">2019-01-28T14:16:36Z</dcterms:modified>
</cp:coreProperties>
</file>