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084" y="-11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200"/>
            </a:lvl1pPr>
          </a:lstStyle>
          <a:p>
            <a:r>
              <a:rPr lang="en-US" dirty="0" smtClean="0">
                <a:solidFill>
                  <a:prstClr val="black">
                    <a:tint val="75000"/>
                  </a:prstClr>
                </a:solidFill>
              </a:rPr>
              <a:t>7/2/2013</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tint val="75000"/>
                  </a:prstClr>
                </a:solidFill>
              </a:rPr>
              <a:t>Legal Assistants Luncheon</a:t>
            </a:r>
            <a:endParaRPr lang="en-US" dirty="0">
              <a:solidFill>
                <a:prstClr val="black">
                  <a:tint val="75000"/>
                </a:prstClr>
              </a:solidFill>
            </a:endParaRPr>
          </a:p>
        </p:txBody>
      </p:sp>
    </p:spTree>
    <p:extLst>
      <p:ext uri="{BB962C8B-B14F-4D97-AF65-F5344CB8AC3E}">
        <p14:creationId xmlns:p14="http://schemas.microsoft.com/office/powerpoint/2010/main" val="42235858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677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90944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200"/>
            </a:lvl1pPr>
          </a:lstStyle>
          <a:p>
            <a:r>
              <a:rPr lang="en-US" dirty="0" smtClean="0">
                <a:solidFill>
                  <a:prstClr val="black">
                    <a:tint val="75000"/>
                  </a:prstClr>
                </a:solidFill>
              </a:rPr>
              <a:t>7/2/2013</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tint val="75000"/>
                  </a:prstClr>
                </a:solidFill>
              </a:rPr>
              <a:t>Legal Assistants Luncheon</a:t>
            </a:r>
            <a:endParaRPr lang="en-US" dirty="0">
              <a:solidFill>
                <a:prstClr val="black">
                  <a:tint val="75000"/>
                </a:prstClr>
              </a:solidFill>
            </a:endParaRPr>
          </a:p>
        </p:txBody>
      </p:sp>
    </p:spTree>
    <p:extLst>
      <p:ext uri="{BB962C8B-B14F-4D97-AF65-F5344CB8AC3E}">
        <p14:creationId xmlns:p14="http://schemas.microsoft.com/office/powerpoint/2010/main" val="20344939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
        <p:nvSpPr>
          <p:cNvPr id="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12890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74466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3262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0037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5634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96983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565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
        <p:nvSpPr>
          <p:cNvPr id="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91250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5770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66949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932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761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4157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757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881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3706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036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3165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6096000"/>
            <a:ext cx="9144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1524000"/>
            <a:ext cx="9144000" cy="4572000"/>
          </a:xfrm>
          <a:prstGeom prst="rect">
            <a:avLst/>
          </a:prstGeom>
          <a:solidFill>
            <a:srgbClr val="98B6D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0"/>
            <a:ext cx="9144000" cy="1524000"/>
          </a:xfrm>
          <a:prstGeom prst="rect">
            <a:avLst/>
          </a:prstGeom>
          <a:solidFill>
            <a:srgbClr val="0C2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Franklin Gothic Book" pitchFamily="34" charset="0"/>
              </a:defRPr>
            </a:lvl1pPr>
          </a:lstStyle>
          <a:p>
            <a:r>
              <a:rPr lang="en-US" dirty="0" smtClean="0">
                <a:solidFill>
                  <a:prstClr val="black">
                    <a:tint val="75000"/>
                  </a:prstClr>
                </a:solidFill>
              </a:rPr>
              <a:t>7/2/2013</a:t>
            </a:r>
            <a:endParaRPr lang="en-US" dirty="0">
              <a:solidFill>
                <a:prstClr val="black">
                  <a:tint val="75000"/>
                </a:prstClr>
              </a:solidFill>
            </a:endParaRPr>
          </a:p>
        </p:txBody>
      </p:sp>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4514" t="20641" r="4514" b="27417"/>
          <a:stretch/>
        </p:blipFill>
        <p:spPr>
          <a:xfrm>
            <a:off x="5715000" y="6197600"/>
            <a:ext cx="3327400" cy="584200"/>
          </a:xfrm>
          <a:prstGeom prst="rect">
            <a:avLst/>
          </a:prstGeom>
        </p:spPr>
      </p:pic>
    </p:spTree>
    <p:extLst>
      <p:ext uri="{BB962C8B-B14F-4D97-AF65-F5344CB8AC3E}">
        <p14:creationId xmlns:p14="http://schemas.microsoft.com/office/powerpoint/2010/main" val="27858737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6096000"/>
            <a:ext cx="9144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096000"/>
          </a:xfrm>
          <a:prstGeom prst="rect">
            <a:avLst/>
          </a:prstGeom>
          <a:solidFill>
            <a:srgbClr val="98B6D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Franklin Gothic Book" pitchFamily="34" charset="0"/>
              </a:defRPr>
            </a:lvl1pPr>
          </a:lstStyle>
          <a:p>
            <a:r>
              <a:rPr lang="en-US" dirty="0" smtClean="0">
                <a:solidFill>
                  <a:prstClr val="black">
                    <a:tint val="75000"/>
                  </a:prstClr>
                </a:solidFill>
              </a:rPr>
              <a:t>7/2/2013</a:t>
            </a:r>
            <a:endParaRPr lang="en-US" dirty="0">
              <a:solidFill>
                <a:prstClr val="black">
                  <a:tint val="75000"/>
                </a:prstClr>
              </a:solidFill>
            </a:endParaRPr>
          </a:p>
        </p:txBody>
      </p:sp>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4514" t="20641" r="4514" b="27417"/>
          <a:stretch/>
        </p:blipFill>
        <p:spPr>
          <a:xfrm>
            <a:off x="5715000" y="6197600"/>
            <a:ext cx="3327400" cy="584200"/>
          </a:xfrm>
          <a:prstGeom prst="rect">
            <a:avLst/>
          </a:prstGeom>
        </p:spPr>
      </p:pic>
    </p:spTree>
    <p:extLst>
      <p:ext uri="{BB962C8B-B14F-4D97-AF65-F5344CB8AC3E}">
        <p14:creationId xmlns:p14="http://schemas.microsoft.com/office/powerpoint/2010/main" val="32429460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568575"/>
            <a:ext cx="8991600" cy="1470025"/>
          </a:xfrm>
        </p:spPr>
        <p:txBody>
          <a:bodyPr>
            <a:noAutofit/>
          </a:bodyPr>
          <a:lstStyle/>
          <a:p>
            <a:pPr algn="ctr"/>
            <a:r>
              <a:rPr lang="en-US" sz="5400" b="1" dirty="0" smtClean="0">
                <a:effectLst>
                  <a:outerShdw blurRad="38100" dist="38100" dir="2700000" algn="tl">
                    <a:srgbClr val="000000">
                      <a:alpha val="43137"/>
                    </a:srgbClr>
                  </a:outerShdw>
                </a:effectLst>
              </a:rPr>
              <a:t>Effects of the Legalization of Marijuana in the Workplace</a:t>
            </a:r>
            <a:endParaRPr lang="en-US" sz="5400" b="1" dirty="0">
              <a:effectLst>
                <a:outerShdw blurRad="38100" dist="38100" dir="2700000" algn="tl">
                  <a:srgbClr val="000000">
                    <a:alpha val="43137"/>
                  </a:srgbClr>
                </a:outerShdw>
              </a:effectLst>
            </a:endParaRPr>
          </a:p>
        </p:txBody>
      </p:sp>
      <p:sp>
        <p:nvSpPr>
          <p:cNvPr id="4" name="Title 1"/>
          <p:cNvSpPr txBox="1">
            <a:spLocks/>
          </p:cNvSpPr>
          <p:nvPr/>
        </p:nvSpPr>
        <p:spPr>
          <a:xfrm>
            <a:off x="304800" y="30163"/>
            <a:ext cx="6477000" cy="1470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a:lstStyle>
          <a:p>
            <a:r>
              <a:rPr lang="en-US" sz="3200" dirty="0">
                <a:effectLst>
                  <a:outerShdw blurRad="38100" dist="38100" dir="2700000" algn="tl">
                    <a:srgbClr val="000000">
                      <a:alpha val="43137"/>
                    </a:srgbClr>
                  </a:outerShdw>
                </a:effectLst>
                <a:latin typeface="Times New Roman" pitchFamily="18" charset="0"/>
              </a:rPr>
              <a:t>Local Government Seminar</a:t>
            </a:r>
            <a:br>
              <a:rPr lang="en-US" sz="3200" dirty="0">
                <a:effectLst>
                  <a:outerShdw blurRad="38100" dist="38100" dir="2700000" algn="tl">
                    <a:srgbClr val="000000">
                      <a:alpha val="43137"/>
                    </a:srgbClr>
                  </a:outerShdw>
                </a:effectLst>
                <a:latin typeface="Times New Roman" pitchFamily="18" charset="0"/>
              </a:rPr>
            </a:br>
            <a:r>
              <a:rPr lang="en-US" sz="3200" dirty="0">
                <a:effectLst>
                  <a:outerShdw blurRad="38100" dist="38100" dir="2700000" algn="tl">
                    <a:srgbClr val="000000">
                      <a:alpha val="43137"/>
                    </a:srgbClr>
                  </a:outerShdw>
                </a:effectLst>
                <a:latin typeface="Times New Roman" pitchFamily="18" charset="0"/>
              </a:rPr>
              <a:t>January </a:t>
            </a:r>
            <a:r>
              <a:rPr lang="en-US" sz="3200" dirty="0" smtClean="0">
                <a:effectLst>
                  <a:outerShdw blurRad="38100" dist="38100" dir="2700000" algn="tl">
                    <a:srgbClr val="000000">
                      <a:alpha val="43137"/>
                    </a:srgbClr>
                  </a:outerShdw>
                </a:effectLst>
                <a:latin typeface="Times New Roman" pitchFamily="18" charset="0"/>
              </a:rPr>
              <a:t>29, 2015</a:t>
            </a:r>
            <a:endParaRPr lang="en-US" sz="3200" dirty="0">
              <a:effectLst>
                <a:outerShdw blurRad="38100" dist="38100" dir="2700000" algn="tl">
                  <a:srgbClr val="000000">
                    <a:alpha val="43137"/>
                  </a:srgbClr>
                </a:outerShdw>
              </a:effectLst>
              <a:latin typeface="Times New Roman" pitchFamily="18" charset="0"/>
            </a:endParaRPr>
          </a:p>
        </p:txBody>
      </p:sp>
      <p:sp>
        <p:nvSpPr>
          <p:cNvPr id="5" name="Title 1"/>
          <p:cNvSpPr txBox="1">
            <a:spLocks/>
          </p:cNvSpPr>
          <p:nvPr/>
        </p:nvSpPr>
        <p:spPr>
          <a:xfrm>
            <a:off x="4038600" y="4930775"/>
            <a:ext cx="53340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a:lstStyle>
          <a:p>
            <a:r>
              <a:rPr lang="en-US" sz="2800" b="1" dirty="0" smtClean="0">
                <a:effectLst>
                  <a:outerShdw blurRad="38100" dist="38100" dir="2700000" algn="tl">
                    <a:srgbClr val="000000">
                      <a:alpha val="43137"/>
                    </a:srgbClr>
                  </a:outerShdw>
                </a:effectLst>
                <a:latin typeface="Times New Roman" pitchFamily="18" charset="0"/>
              </a:rPr>
              <a:t>Presented by:</a:t>
            </a:r>
          </a:p>
          <a:p>
            <a:r>
              <a:rPr lang="en-US" sz="2800" b="1" dirty="0" smtClean="0">
                <a:effectLst>
                  <a:outerShdw blurRad="38100" dist="38100" dir="2700000" algn="tl">
                    <a:srgbClr val="000000">
                      <a:alpha val="43137"/>
                    </a:srgbClr>
                  </a:outerShdw>
                </a:effectLst>
                <a:latin typeface="Times New Roman" pitchFamily="18" charset="0"/>
              </a:rPr>
              <a:t>Karen Singer &amp; Loren B. Smith</a:t>
            </a:r>
            <a:endParaRPr lang="en-US" sz="2800" b="1" dirty="0">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142248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b="1" dirty="0" smtClean="0">
                <a:effectLst>
                  <a:outerShdw blurRad="38100" dist="38100" dir="2700000" algn="tl">
                    <a:srgbClr val="000000">
                      <a:alpha val="43137"/>
                    </a:srgbClr>
                  </a:outerShdw>
                </a:effectLst>
              </a:rPr>
              <a:t>What About Marijuana Use for Medicinal Purpose?</a:t>
            </a:r>
            <a:endParaRPr lang="en-US" b="1" dirty="0">
              <a:effectLst>
                <a:outerShdw blurRad="38100" dist="38100" dir="2700000" algn="tl">
                  <a:srgbClr val="000000">
                    <a:alpha val="43137"/>
                  </a:srgbClr>
                </a:outerShdw>
              </a:effectLst>
            </a:endParaRPr>
          </a:p>
        </p:txBody>
      </p:sp>
      <p:sp>
        <p:nvSpPr>
          <p:cNvPr id="5" name="Content Placeholder 3"/>
          <p:cNvSpPr>
            <a:spLocks noGrp="1"/>
          </p:cNvSpPr>
          <p:nvPr>
            <p:ph sz="half" idx="1"/>
          </p:nvPr>
        </p:nvSpPr>
        <p:spPr>
          <a:xfrm>
            <a:off x="0" y="1447800"/>
            <a:ext cx="9144000" cy="4525963"/>
          </a:xfrm>
        </p:spPr>
        <p:txBody>
          <a:bodyPr>
            <a:normAutofit/>
          </a:bodyPr>
          <a:lstStyle/>
          <a:p>
            <a:r>
              <a:rPr lang="en-US" sz="2400" dirty="0"/>
              <a:t>Texas does not permit marijuana use for medicinal uses, so the answer is essentially the same.</a:t>
            </a:r>
          </a:p>
          <a:p>
            <a:r>
              <a:rPr lang="en-US" sz="2400" dirty="0" smtClean="0"/>
              <a:t>Even in </a:t>
            </a:r>
            <a:r>
              <a:rPr lang="en-US" sz="2400" dirty="0"/>
              <a:t>the State of Washington which does allow medical marijuana use, employers are not required to make an accommodation for the medical use of marijuana if the employer has established a drug-free workplace.</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88" y="3429000"/>
            <a:ext cx="42132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375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pPr algn="ctr"/>
            <a:r>
              <a:rPr lang="en-US" sz="4800" b="1" dirty="0" smtClean="0">
                <a:effectLst>
                  <a:outerShdw blurRad="38100" dist="38100" dir="2700000" algn="tl">
                    <a:srgbClr val="000000">
                      <a:alpha val="43137"/>
                    </a:srgbClr>
                  </a:outerShdw>
                </a:effectLst>
              </a:rPr>
              <a:t>Stay Tuned</a:t>
            </a:r>
            <a:endParaRPr lang="en-US" sz="4800" b="1" dirty="0">
              <a:effectLst>
                <a:outerShdw blurRad="38100" dist="38100" dir="2700000" algn="tl">
                  <a:srgbClr val="000000">
                    <a:alpha val="43137"/>
                  </a:srgbClr>
                </a:outerShdw>
              </a:effectLst>
            </a:endParaRPr>
          </a:p>
        </p:txBody>
      </p:sp>
      <p:sp>
        <p:nvSpPr>
          <p:cNvPr id="6" name="Content Placeholder 4"/>
          <p:cNvSpPr>
            <a:spLocks noGrp="1"/>
          </p:cNvSpPr>
          <p:nvPr>
            <p:ph sz="quarter" idx="4294967295"/>
          </p:nvPr>
        </p:nvSpPr>
        <p:spPr>
          <a:xfrm>
            <a:off x="0" y="3581400"/>
            <a:ext cx="9144000" cy="2518106"/>
          </a:xfrm>
          <a:prstGeom prst="rect">
            <a:avLst/>
          </a:prstGeom>
        </p:spPr>
        <p:txBody>
          <a:bodyPr>
            <a:noAutofit/>
          </a:bodyPr>
          <a:lstStyle/>
          <a:p>
            <a:r>
              <a:rPr lang="en-US" sz="2400" dirty="0"/>
              <a:t>As you can imagine, this is an area of the law across the nation that is in a state of flux. </a:t>
            </a:r>
          </a:p>
          <a:p>
            <a:r>
              <a:rPr lang="en-US" sz="2400" dirty="0"/>
              <a:t>There are currently two lawsuits, one before the Colorado Supreme Court and one before the United States Court of Appeals for the Sixth Circuit involving a case out of Michigan, challenging employers’ drug-free workplace policies for medical marijuana.</a:t>
            </a:r>
            <a:endParaRPr lang="en-US" sz="2400" dirty="0"/>
          </a:p>
        </p:txBody>
      </p:sp>
      <p:pic>
        <p:nvPicPr>
          <p:cNvPr id="7" name="Picture 8" descr="http://ts1.mm.bing.net/th?&amp;id=HN.608012415728289291&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762000"/>
            <a:ext cx="3276600" cy="2817877"/>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350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Bottom Line</a:t>
            </a:r>
            <a:endParaRPr lang="en-US" sz="4800" b="1" dirty="0"/>
          </a:p>
        </p:txBody>
      </p:sp>
      <p:sp>
        <p:nvSpPr>
          <p:cNvPr id="3" name="Content Placeholder 7"/>
          <p:cNvSpPr txBox="1">
            <a:spLocks/>
          </p:cNvSpPr>
          <p:nvPr/>
        </p:nvSpPr>
        <p:spPr>
          <a:xfrm>
            <a:off x="0" y="1481328"/>
            <a:ext cx="91440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 Texas, employers are still permitted to implement drug-free workplace policies and to enforce those policies through tests in accordance with adopted policies.</a:t>
            </a:r>
            <a:endParaRPr lang="en-US" sz="2400" dirty="0"/>
          </a:p>
        </p:txBody>
      </p:sp>
      <p:pic>
        <p:nvPicPr>
          <p:cNvPr id="7170" name="Picture 2" descr="http://ts1.mm.bing.net/th?&amp;id=HN.608002288202090712&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3048000"/>
            <a:ext cx="3556000" cy="2690708"/>
          </a:xfrm>
          <a:prstGeom prst="rect">
            <a:avLst/>
          </a:prstGeom>
          <a:ln w="88900" cap="sq" cmpd="thickThin">
            <a:solidFill>
              <a:schemeClr val="tx2"/>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7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274638"/>
            <a:ext cx="8648700" cy="1143000"/>
          </a:xfrm>
        </p:spPr>
        <p:txBody>
          <a:bodyPr>
            <a:normAutofit fontScale="90000"/>
          </a:bodyPr>
          <a:lstStyle/>
          <a:p>
            <a:pPr algn="ctr"/>
            <a:r>
              <a:rPr lang="en-US" sz="6600" b="1" dirty="0" smtClean="0">
                <a:effectLst>
                  <a:outerShdw blurRad="38100" dist="38100" dir="2700000" algn="tl">
                    <a:srgbClr val="000000">
                      <a:alpha val="43137"/>
                    </a:srgbClr>
                  </a:outerShdw>
                </a:effectLst>
              </a:rPr>
              <a:t>Colorado and Washington</a:t>
            </a:r>
            <a:endParaRPr lang="en-US" sz="6600" b="1" dirty="0">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0" y="1524000"/>
            <a:ext cx="9144000" cy="1981200"/>
          </a:xfrm>
        </p:spPr>
        <p:txBody>
          <a:bodyPr>
            <a:normAutofit fontScale="85000" lnSpcReduction="20000"/>
          </a:bodyPr>
          <a:lstStyle/>
          <a:p>
            <a:r>
              <a:rPr lang="en-US" dirty="0"/>
              <a:t>Effective January 1, 2014, the State of Colorado, through a constitutional amendment, approved by the voters of the state decriminalized the possession and use of marijuana for personal use.</a:t>
            </a:r>
          </a:p>
          <a:p>
            <a:r>
              <a:rPr lang="en-US" dirty="0"/>
              <a:t>Through Initiative 502, by a 56% to 44% vote, voters in the State of Washington approved a similar change to the regulation of marijuana for personal use.</a:t>
            </a:r>
          </a:p>
          <a:p>
            <a:endParaRPr lang="en-US" dirty="0"/>
          </a:p>
        </p:txBody>
      </p:sp>
      <p:pic>
        <p:nvPicPr>
          <p:cNvPr id="1034" name="Picture 10" descr="http://ts1.mm.bing.net/th?&amp;id=HN.607992727598530913&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29864"/>
            <a:ext cx="3962400" cy="2866136"/>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217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noAutofit/>
          </a:bodyPr>
          <a:lstStyle/>
          <a:p>
            <a:pPr algn="ctr"/>
            <a:r>
              <a:rPr lang="en-US" sz="5400" dirty="0"/>
              <a:t>How Long Does Marijuana Stay in the Human Body?</a:t>
            </a:r>
            <a:endParaRPr lang="en-US" sz="5400" dirty="0"/>
          </a:p>
        </p:txBody>
      </p:sp>
      <p:sp>
        <p:nvSpPr>
          <p:cNvPr id="7" name="Content Placeholder 3"/>
          <p:cNvSpPr>
            <a:spLocks noGrp="1"/>
          </p:cNvSpPr>
          <p:nvPr>
            <p:ph sz="half" idx="1"/>
          </p:nvPr>
        </p:nvSpPr>
        <p:spPr>
          <a:xfrm>
            <a:off x="0" y="1600200"/>
            <a:ext cx="9144000" cy="4525963"/>
          </a:xfrm>
        </p:spPr>
        <p:txBody>
          <a:bodyPr>
            <a:normAutofit lnSpcReduction="10000"/>
          </a:bodyPr>
          <a:lstStyle/>
          <a:p>
            <a:r>
              <a:rPr lang="en-US" sz="3200" dirty="0"/>
              <a:t>Different studies indicate that marijuana in the human body can be detected for various lengths of time.</a:t>
            </a:r>
          </a:p>
          <a:p>
            <a:r>
              <a:rPr lang="en-US" sz="3200" dirty="0"/>
              <a:t>United Patients Group indicates that a single use of marijuana can be detected by a urine test up to 7 days after the use.</a:t>
            </a:r>
          </a:p>
          <a:p>
            <a:r>
              <a:rPr lang="en-US" sz="3200" dirty="0"/>
              <a:t>The same group indicates that regular use of marijuana can be detected by a urine test up to 100 days after the last use.</a:t>
            </a:r>
            <a:endParaRPr lang="en-US" sz="3200" dirty="0"/>
          </a:p>
        </p:txBody>
      </p:sp>
    </p:spTree>
    <p:extLst>
      <p:ext uri="{BB962C8B-B14F-4D97-AF65-F5344CB8AC3E}">
        <p14:creationId xmlns:p14="http://schemas.microsoft.com/office/powerpoint/2010/main" val="3759997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pPr algn="ctr"/>
            <a:r>
              <a:rPr lang="en-US" sz="5400" dirty="0"/>
              <a:t>How Long Does Marijuana </a:t>
            </a:r>
            <a:r>
              <a:rPr lang="en-US" sz="5400" dirty="0" smtClean="0"/>
              <a:t/>
            </a:r>
            <a:br>
              <a:rPr lang="en-US" sz="5400" dirty="0" smtClean="0"/>
            </a:br>
            <a:r>
              <a:rPr lang="en-US" sz="5400" dirty="0" smtClean="0"/>
              <a:t>Stay </a:t>
            </a:r>
            <a:r>
              <a:rPr lang="en-US" sz="5400" dirty="0"/>
              <a:t>in the Human Body?</a:t>
            </a:r>
            <a:endParaRPr lang="en-US" sz="5400" b="1" dirty="0">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0" y="1600200"/>
            <a:ext cx="9144000" cy="4525963"/>
          </a:xfrm>
        </p:spPr>
        <p:txBody>
          <a:bodyPr>
            <a:normAutofit/>
          </a:bodyPr>
          <a:lstStyle/>
          <a:p>
            <a:r>
              <a:rPr lang="en-US" sz="3200" dirty="0"/>
              <a:t>High Times Magazine suggests that a marijuana user who is going to be subjected to a urine test cease using marijuana 3 months prior to the test.</a:t>
            </a:r>
            <a:endParaRPr lang="en-US" sz="3200" dirty="0"/>
          </a:p>
        </p:txBody>
      </p:sp>
      <p:pic>
        <p:nvPicPr>
          <p:cNvPr id="2050" name="Picture 2" descr="http://ts1.mm.bing.net/th?&amp;id=HN.608008649043346694&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200400"/>
            <a:ext cx="2133600" cy="2857500"/>
          </a:xfrm>
          <a:prstGeom prst="rect">
            <a:avLst/>
          </a:prstGeom>
          <a:ln w="88900" cap="sq" cmpd="thickThin">
            <a:solidFill>
              <a:schemeClr val="tx2"/>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789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pPr algn="ctr"/>
            <a:r>
              <a:rPr lang="en-US" sz="4800" b="1" dirty="0" smtClean="0">
                <a:effectLst>
                  <a:outerShdw blurRad="38100" dist="38100" dir="2700000" algn="tl">
                    <a:srgbClr val="000000">
                      <a:alpha val="43137"/>
                    </a:srgbClr>
                  </a:outerShdw>
                </a:effectLst>
              </a:rPr>
              <a:t>What Effect Does the Legalization of Marijuana Have on Employers?</a:t>
            </a:r>
            <a:endParaRPr lang="en-US" sz="4800" b="1" dirty="0">
              <a:effectLst>
                <a:outerShdw blurRad="38100" dist="38100" dir="2700000" algn="tl">
                  <a:srgbClr val="000000">
                    <a:alpha val="43137"/>
                  </a:srgbClr>
                </a:outerShdw>
              </a:effectLst>
            </a:endParaRPr>
          </a:p>
        </p:txBody>
      </p:sp>
      <p:sp>
        <p:nvSpPr>
          <p:cNvPr id="5" name="Content Placeholder 3"/>
          <p:cNvSpPr>
            <a:spLocks noGrp="1"/>
          </p:cNvSpPr>
          <p:nvPr>
            <p:ph sz="half" idx="1"/>
          </p:nvPr>
        </p:nvSpPr>
        <p:spPr>
          <a:xfrm>
            <a:off x="0" y="4267200"/>
            <a:ext cx="9144000" cy="1981200"/>
          </a:xfrm>
        </p:spPr>
        <p:txBody>
          <a:bodyPr>
            <a:normAutofit/>
          </a:bodyPr>
          <a:lstStyle/>
          <a:p>
            <a:r>
              <a:rPr lang="en-US" sz="2200" dirty="0"/>
              <a:t>Assume you have an employee or applicant who tests positive for marijuana.</a:t>
            </a:r>
          </a:p>
          <a:p>
            <a:r>
              <a:rPr lang="en-US" sz="2200" dirty="0"/>
              <a:t>The same employee or applicant tells you that he was recently in Colorado and smoked some marijuana while there.</a:t>
            </a:r>
          </a:p>
          <a:p>
            <a:r>
              <a:rPr lang="en-US" sz="2200" dirty="0"/>
              <a:t>Assume also that the employee or applicant produces a copy of a plane ticket demonstrating his travel to Colorado.</a:t>
            </a:r>
            <a:endParaRPr lang="en-US" sz="2200" dirty="0"/>
          </a:p>
        </p:txBody>
      </p:sp>
      <p:pic>
        <p:nvPicPr>
          <p:cNvPr id="3076" name="Picture 4" descr="http://ts1.mm.bing.net/th?&amp;id=HN.608053844986891776&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600200"/>
            <a:ext cx="2857500" cy="2667000"/>
          </a:xfrm>
          <a:prstGeom prst="rect">
            <a:avLst/>
          </a:prstGeom>
          <a:ln w="88900" cap="sq" cmpd="thickThin">
            <a:solidFill>
              <a:schemeClr val="tx2"/>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366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sz="4800" b="1" dirty="0">
                <a:effectLst>
                  <a:outerShdw blurRad="38100" dist="38100" dir="2700000" algn="tl">
                    <a:srgbClr val="000000">
                      <a:alpha val="43137"/>
                    </a:srgbClr>
                  </a:outerShdw>
                </a:effectLst>
              </a:rPr>
              <a:t>What Effect Does the Legalization of Marijuana Have on Employers?</a:t>
            </a:r>
            <a:endParaRPr lang="en-US" sz="6600" b="1" dirty="0">
              <a:effectLst>
                <a:outerShdw blurRad="38100" dist="38100" dir="2700000" algn="tl">
                  <a:srgbClr val="000000">
                    <a:alpha val="43137"/>
                  </a:srgbClr>
                </a:outerShdw>
              </a:effectLst>
            </a:endParaRPr>
          </a:p>
        </p:txBody>
      </p:sp>
      <p:sp>
        <p:nvSpPr>
          <p:cNvPr id="6" name="Content Placeholder 3"/>
          <p:cNvSpPr>
            <a:spLocks noGrp="1"/>
          </p:cNvSpPr>
          <p:nvPr>
            <p:ph sz="half" idx="1"/>
          </p:nvPr>
        </p:nvSpPr>
        <p:spPr>
          <a:xfrm>
            <a:off x="0" y="1676401"/>
            <a:ext cx="9144000" cy="3276599"/>
          </a:xfrm>
        </p:spPr>
        <p:txBody>
          <a:bodyPr>
            <a:normAutofit lnSpcReduction="10000"/>
          </a:bodyPr>
          <a:lstStyle/>
          <a:p>
            <a:r>
              <a:rPr lang="en-US" dirty="0"/>
              <a:t>None</a:t>
            </a:r>
            <a:r>
              <a:rPr lang="en-US" dirty="0" smtClean="0"/>
              <a:t>.</a:t>
            </a:r>
          </a:p>
          <a:p>
            <a:pPr marL="0" indent="0">
              <a:buNone/>
            </a:pPr>
            <a:endParaRPr lang="en-US" dirty="0"/>
          </a:p>
          <a:p>
            <a:r>
              <a:rPr lang="en-US" dirty="0"/>
              <a:t>Subsection 6 (a) of Colorado Amendment 64 states:</a:t>
            </a:r>
          </a:p>
          <a:p>
            <a:pPr marL="457200" lvl="1" indent="0">
              <a:buNone/>
            </a:pPr>
            <a:r>
              <a:rPr lang="en-US" dirty="0"/>
              <a:t>“Nothing in this section is intended to require an employer to permit or accommodate the use, consumption, possession, transfer, display, transportation, sale or growing of marijuana in the workplace or to affect the ability of employers to have policies restricting the use of marijuana by employees.”</a:t>
            </a:r>
            <a:endParaRPr lang="en-US" dirty="0"/>
          </a:p>
        </p:txBody>
      </p:sp>
    </p:spTree>
    <p:extLst>
      <p:ext uri="{BB962C8B-B14F-4D97-AF65-F5344CB8AC3E}">
        <p14:creationId xmlns:p14="http://schemas.microsoft.com/office/powerpoint/2010/main" val="859759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1143000"/>
          </a:xfrm>
        </p:spPr>
        <p:txBody>
          <a:bodyPr>
            <a:noAutofit/>
          </a:bodyPr>
          <a:lstStyle/>
          <a:p>
            <a:pPr algn="ctr"/>
            <a:r>
              <a:rPr lang="en-US" sz="4800" b="1" dirty="0">
                <a:effectLst>
                  <a:outerShdw blurRad="38100" dist="38100" dir="2700000" algn="tl">
                    <a:srgbClr val="000000">
                      <a:alpha val="43137"/>
                    </a:srgbClr>
                  </a:outerShdw>
                </a:effectLst>
              </a:rPr>
              <a:t>What Effect Does the Legalization of Marijuana Have on Employers?</a:t>
            </a:r>
            <a:endParaRPr lang="en-US" sz="4800" b="1" dirty="0">
              <a:effectLst>
                <a:outerShdw blurRad="38100" dist="38100" dir="2700000" algn="tl">
                  <a:srgbClr val="000000">
                    <a:alpha val="43137"/>
                  </a:srgbClr>
                </a:outerShdw>
              </a:effectLst>
            </a:endParaRPr>
          </a:p>
        </p:txBody>
      </p:sp>
      <p:sp>
        <p:nvSpPr>
          <p:cNvPr id="5" name="Content Placeholder 3"/>
          <p:cNvSpPr>
            <a:spLocks noGrp="1"/>
          </p:cNvSpPr>
          <p:nvPr>
            <p:ph sz="half" idx="1"/>
          </p:nvPr>
        </p:nvSpPr>
        <p:spPr>
          <a:xfrm>
            <a:off x="-7883" y="1676400"/>
            <a:ext cx="9144000" cy="4525963"/>
          </a:xfrm>
        </p:spPr>
        <p:txBody>
          <a:bodyPr/>
          <a:lstStyle/>
          <a:p>
            <a:r>
              <a:rPr lang="en-US" dirty="0"/>
              <a:t>Washington’s marijuana law contains a similar provision.</a:t>
            </a:r>
          </a:p>
          <a:p>
            <a:r>
              <a:rPr lang="en-US" dirty="0"/>
              <a:t>Employers have the right to determine regulate its employees’ conduct.</a:t>
            </a:r>
          </a:p>
          <a:p>
            <a:r>
              <a:rPr lang="en-US" dirty="0"/>
              <a:t>The right to regulate its employees’ conduct extends even to conduct outside the workplace.</a:t>
            </a:r>
            <a:endParaRPr lang="en-US" dirty="0"/>
          </a:p>
        </p:txBody>
      </p:sp>
      <p:pic>
        <p:nvPicPr>
          <p:cNvPr id="5122" name="Picture 2" descr="http://ts3.mm.bing.net/th?id=HN.608000535856548654&amp;w=258&amp;h=153&amp;c=7&amp;rs=1&amp;qlt=90&amp;o=4&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319" y="4267200"/>
            <a:ext cx="2955363" cy="1752600"/>
          </a:xfrm>
          <a:prstGeom prst="rect">
            <a:avLst/>
          </a:prstGeom>
          <a:ln w="88900" cap="sq" cmpd="thickThin">
            <a:solidFill>
              <a:schemeClr val="tx2"/>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00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74638"/>
            <a:ext cx="8229600" cy="1143000"/>
          </a:xfrm>
        </p:spPr>
        <p:txBody>
          <a:bodyPr>
            <a:noAutofit/>
          </a:bodyPr>
          <a:lstStyle/>
          <a:p>
            <a:pPr algn="ctr"/>
            <a:r>
              <a:rPr lang="en-US" b="1" dirty="0" smtClean="0"/>
              <a:t>MD Anderson</a:t>
            </a:r>
            <a:endParaRPr lang="en-US" b="1" dirty="0">
              <a:effectLst>
                <a:outerShdw blurRad="38100" dist="38100" dir="2700000" algn="tl">
                  <a:srgbClr val="000000">
                    <a:alpha val="43137"/>
                  </a:srgbClr>
                </a:outerShdw>
              </a:effectLst>
            </a:endParaRPr>
          </a:p>
        </p:txBody>
      </p:sp>
      <p:sp>
        <p:nvSpPr>
          <p:cNvPr id="6" name="Content Placeholder 3"/>
          <p:cNvSpPr>
            <a:spLocks noGrp="1"/>
          </p:cNvSpPr>
          <p:nvPr>
            <p:ph sz="half" idx="1"/>
          </p:nvPr>
        </p:nvSpPr>
        <p:spPr>
          <a:xfrm>
            <a:off x="0" y="1600200"/>
            <a:ext cx="9144000" cy="4525963"/>
          </a:xfrm>
        </p:spPr>
        <p:txBody>
          <a:bodyPr>
            <a:normAutofit fontScale="92500" lnSpcReduction="10000"/>
          </a:bodyPr>
          <a:lstStyle/>
          <a:p>
            <a:r>
              <a:rPr lang="en-US" sz="3200" dirty="0"/>
              <a:t>In fact, the University of Texas MD Anderson Cancer Center adopted a tobacco-free hiring policy effective January 1, 2015.</a:t>
            </a:r>
          </a:p>
          <a:p>
            <a:r>
              <a:rPr lang="en-US" sz="3200" dirty="0"/>
              <a:t>Under the policy, all applicants will be screened for tobacco use.  </a:t>
            </a:r>
          </a:p>
          <a:p>
            <a:r>
              <a:rPr lang="en-US" sz="3200" dirty="0"/>
              <a:t>Applicants who test positive will not be eligible for immediate employment.</a:t>
            </a:r>
          </a:p>
          <a:p>
            <a:r>
              <a:rPr lang="en-US" sz="3200" dirty="0"/>
              <a:t>If interested, they will be given tobacco-cessation materials and instructions for obtaining assistance and will be permitted to reapply in 180 days.</a:t>
            </a:r>
            <a:endParaRPr lang="en-US" sz="3200" dirty="0"/>
          </a:p>
        </p:txBody>
      </p:sp>
    </p:spTree>
    <p:extLst>
      <p:ext uri="{BB962C8B-B14F-4D97-AF65-F5344CB8AC3E}">
        <p14:creationId xmlns:p14="http://schemas.microsoft.com/office/powerpoint/2010/main" val="3053119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b="1" dirty="0">
                <a:effectLst>
                  <a:outerShdw blurRad="38100" dist="38100" dir="2700000" algn="tl">
                    <a:srgbClr val="000000">
                      <a:alpha val="43137"/>
                    </a:srgbClr>
                  </a:outerShdw>
                </a:effectLst>
              </a:rPr>
              <a:t>What Effect Does the Legalization of Marijuana Have on Employers?</a:t>
            </a:r>
            <a:endParaRPr lang="en-US" b="1" dirty="0">
              <a:effectLst>
                <a:outerShdw blurRad="38100" dist="38100" dir="2700000" algn="tl">
                  <a:srgbClr val="000000">
                    <a:alpha val="43137"/>
                  </a:srgbClr>
                </a:outerShdw>
              </a:effectLst>
            </a:endParaRPr>
          </a:p>
        </p:txBody>
      </p:sp>
      <p:sp>
        <p:nvSpPr>
          <p:cNvPr id="6" name="Content Placeholder 3"/>
          <p:cNvSpPr>
            <a:spLocks noGrp="1"/>
          </p:cNvSpPr>
          <p:nvPr>
            <p:ph sz="half" idx="1"/>
          </p:nvPr>
        </p:nvSpPr>
        <p:spPr>
          <a:xfrm>
            <a:off x="0" y="1600200"/>
            <a:ext cx="9144000" cy="4525963"/>
          </a:xfrm>
        </p:spPr>
        <p:txBody>
          <a:bodyPr/>
          <a:lstStyle/>
          <a:p>
            <a:r>
              <a:rPr lang="en-US" dirty="0"/>
              <a:t>These policies are being challenged, and from some very interesting people.</a:t>
            </a:r>
          </a:p>
          <a:p>
            <a:r>
              <a:rPr lang="en-US" dirty="0"/>
              <a:t>Pete Holmes, the City Attorney for the City of Seattle, Washington was photographed second in line to purchase marijuana on the day it became legal.</a:t>
            </a:r>
          </a:p>
          <a:p>
            <a:r>
              <a:rPr lang="en-US" dirty="0"/>
              <a:t>Mr. Holmes is seeking to have the City of Seattle’s policies changed to treat possession and use of marijuana in the same manner as alcohol.</a:t>
            </a:r>
            <a:endParaRPr lang="en-US" dirty="0"/>
          </a:p>
        </p:txBody>
      </p:sp>
    </p:spTree>
    <p:extLst>
      <p:ext uri="{BB962C8B-B14F-4D97-AF65-F5344CB8AC3E}">
        <p14:creationId xmlns:p14="http://schemas.microsoft.com/office/powerpoint/2010/main" val="4127867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4646</TotalTime>
  <Words>698</Words>
  <Application>Microsoft Office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1_Office Theme</vt:lpstr>
      <vt:lpstr>2_Office Theme</vt:lpstr>
      <vt:lpstr>Effects of the Legalization of Marijuana in the Workplace</vt:lpstr>
      <vt:lpstr>Colorado and Washington</vt:lpstr>
      <vt:lpstr>How Long Does Marijuana Stay in the Human Body?</vt:lpstr>
      <vt:lpstr>How Long Does Marijuana  Stay in the Human Body?</vt:lpstr>
      <vt:lpstr>What Effect Does the Legalization of Marijuana Have on Employers?</vt:lpstr>
      <vt:lpstr>What Effect Does the Legalization of Marijuana Have on Employers?</vt:lpstr>
      <vt:lpstr>What Effect Does the Legalization of Marijuana Have on Employers?</vt:lpstr>
      <vt:lpstr>MD Anderson</vt:lpstr>
      <vt:lpstr>What Effect Does the Legalization of Marijuana Have on Employers?</vt:lpstr>
      <vt:lpstr>What About Marijuana Use for Medicinal Purpose?</vt:lpstr>
      <vt:lpstr>Stay Tuned</vt:lpstr>
      <vt:lpstr>Bottom Line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Clerk</dc:creator>
  <cp:lastModifiedBy>Clerkx Clerkx</cp:lastModifiedBy>
  <cp:revision>84</cp:revision>
  <dcterms:created xsi:type="dcterms:W3CDTF">2013-09-23T18:22:46Z</dcterms:created>
  <dcterms:modified xsi:type="dcterms:W3CDTF">2015-01-27T17:30:04Z</dcterms:modified>
</cp:coreProperties>
</file>