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 id="266" r:id="rId5"/>
    <p:sldId id="258" r:id="rId6"/>
    <p:sldId id="259"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88" y="-5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42235858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677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909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20344939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89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74466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262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0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563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698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56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91250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770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949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3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6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57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757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81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706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3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1/22/2015</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165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1524000"/>
            <a:ext cx="9144000" cy="4572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524000"/>
          </a:xfrm>
          <a:prstGeom prst="rect">
            <a:avLst/>
          </a:prstGeom>
          <a:solidFill>
            <a:srgbClr val="0C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2785873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096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3242946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Autofit/>
          </a:bodyPr>
          <a:lstStyle/>
          <a:p>
            <a:pPr algn="ctr"/>
            <a:r>
              <a:rPr lang="en-US" sz="6600" b="1" dirty="0" smtClean="0">
                <a:effectLst>
                  <a:outerShdw blurRad="38100" dist="38100" dir="2700000" algn="tl">
                    <a:srgbClr val="000000">
                      <a:alpha val="43137"/>
                    </a:srgbClr>
                  </a:outerShdw>
                </a:effectLst>
              </a:rPr>
              <a:t>Dealing With </a:t>
            </a:r>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he Client You Can’t Fire</a:t>
            </a:r>
            <a:endParaRPr lang="en-US" sz="6600" b="1" dirty="0">
              <a:effectLst>
                <a:outerShdw blurRad="38100" dist="38100" dir="2700000" algn="tl">
                  <a:srgbClr val="000000">
                    <a:alpha val="43137"/>
                  </a:srgbClr>
                </a:outerShdw>
              </a:effectLst>
            </a:endParaRPr>
          </a:p>
        </p:txBody>
      </p:sp>
      <p:sp>
        <p:nvSpPr>
          <p:cNvPr id="4" name="Title 1"/>
          <p:cNvSpPr txBox="1">
            <a:spLocks/>
          </p:cNvSpPr>
          <p:nvPr/>
        </p:nvSpPr>
        <p:spPr>
          <a:xfrm>
            <a:off x="304800" y="30163"/>
            <a:ext cx="6477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3200" dirty="0">
                <a:effectLst>
                  <a:outerShdw blurRad="38100" dist="38100" dir="2700000" algn="tl">
                    <a:srgbClr val="000000">
                      <a:alpha val="43137"/>
                    </a:srgbClr>
                  </a:outerShdw>
                </a:effectLst>
                <a:latin typeface="Times New Roman" pitchFamily="18" charset="0"/>
              </a:rPr>
              <a:t>Local Government Seminar</a:t>
            </a:r>
            <a:br>
              <a:rPr lang="en-US" sz="3200" dirty="0">
                <a:effectLst>
                  <a:outerShdw blurRad="38100" dist="38100" dir="2700000" algn="tl">
                    <a:srgbClr val="000000">
                      <a:alpha val="43137"/>
                    </a:srgbClr>
                  </a:outerShdw>
                </a:effectLst>
                <a:latin typeface="Times New Roman" pitchFamily="18" charset="0"/>
              </a:rPr>
            </a:br>
            <a:r>
              <a:rPr lang="en-US" sz="3200" dirty="0">
                <a:effectLst>
                  <a:outerShdw blurRad="38100" dist="38100" dir="2700000" algn="tl">
                    <a:srgbClr val="000000">
                      <a:alpha val="43137"/>
                    </a:srgbClr>
                  </a:outerShdw>
                </a:effectLst>
                <a:latin typeface="Times New Roman" pitchFamily="18" charset="0"/>
              </a:rPr>
              <a:t>January </a:t>
            </a:r>
            <a:r>
              <a:rPr lang="en-US" sz="3200" dirty="0" smtClean="0">
                <a:effectLst>
                  <a:outerShdw blurRad="38100" dist="38100" dir="2700000" algn="tl">
                    <a:srgbClr val="000000">
                      <a:alpha val="43137"/>
                    </a:srgbClr>
                  </a:outerShdw>
                </a:effectLst>
                <a:latin typeface="Times New Roman" pitchFamily="18" charset="0"/>
              </a:rPr>
              <a:t>29, 2015</a:t>
            </a:r>
            <a:endParaRPr lang="en-US" sz="3200" dirty="0">
              <a:effectLst>
                <a:outerShdw blurRad="38100" dist="38100" dir="2700000" algn="tl">
                  <a:srgbClr val="000000">
                    <a:alpha val="43137"/>
                  </a:srgbClr>
                </a:outerShdw>
              </a:effectLst>
              <a:latin typeface="Times New Roman" pitchFamily="18" charset="0"/>
            </a:endParaRPr>
          </a:p>
        </p:txBody>
      </p:sp>
      <p:sp>
        <p:nvSpPr>
          <p:cNvPr id="5" name="Title 1"/>
          <p:cNvSpPr txBox="1">
            <a:spLocks/>
          </p:cNvSpPr>
          <p:nvPr/>
        </p:nvSpPr>
        <p:spPr>
          <a:xfrm>
            <a:off x="3733800" y="4724400"/>
            <a:ext cx="52578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2800" b="1" dirty="0" smtClean="0">
                <a:effectLst>
                  <a:outerShdw blurRad="38100" dist="38100" dir="2700000" algn="tl">
                    <a:srgbClr val="000000">
                      <a:alpha val="43137"/>
                    </a:srgbClr>
                  </a:outerShdw>
                </a:effectLst>
                <a:latin typeface="Times New Roman" pitchFamily="18" charset="0"/>
              </a:rPr>
              <a:t>Presented by:</a:t>
            </a:r>
          </a:p>
          <a:p>
            <a:r>
              <a:rPr lang="en-US" sz="2800" b="1" dirty="0" smtClean="0">
                <a:effectLst>
                  <a:outerShdw blurRad="38100" dist="38100" dir="2700000" algn="tl">
                    <a:srgbClr val="000000">
                      <a:alpha val="43137"/>
                    </a:srgbClr>
                  </a:outerShdw>
                </a:effectLst>
                <a:latin typeface="Times New Roman" pitchFamily="18" charset="0"/>
              </a:rPr>
              <a:t>Arthur (“Art”) </a:t>
            </a:r>
            <a:r>
              <a:rPr lang="en-US" sz="2800" b="1" dirty="0" err="1" smtClean="0">
                <a:effectLst>
                  <a:outerShdw blurRad="38100" dist="38100" dir="2700000" algn="tl">
                    <a:srgbClr val="000000">
                      <a:alpha val="43137"/>
                    </a:srgbClr>
                  </a:outerShdw>
                </a:effectLst>
                <a:latin typeface="Times New Roman" pitchFamily="18" charset="0"/>
              </a:rPr>
              <a:t>Pertile</a:t>
            </a:r>
            <a:r>
              <a:rPr lang="en-US" sz="2800" b="1" dirty="0" smtClean="0">
                <a:effectLst>
                  <a:outerShdw blurRad="38100" dist="38100" dir="2700000" algn="tl">
                    <a:srgbClr val="000000">
                      <a:alpha val="43137"/>
                    </a:srgbClr>
                  </a:outerShdw>
                </a:effectLst>
                <a:latin typeface="Times New Roman" pitchFamily="18" charset="0"/>
              </a:rPr>
              <a:t>, III</a:t>
            </a:r>
          </a:p>
          <a:p>
            <a:r>
              <a:rPr lang="en-US" sz="2800" b="1" dirty="0" smtClean="0">
                <a:effectLst>
                  <a:outerShdw blurRad="38100" dist="38100" dir="2700000" algn="tl">
                    <a:srgbClr val="000000">
                      <a:alpha val="43137"/>
                    </a:srgbClr>
                  </a:outerShdw>
                </a:effectLst>
                <a:latin typeface="Times New Roman" pitchFamily="18" charset="0"/>
              </a:rPr>
              <a:t>Partner</a:t>
            </a:r>
            <a:endParaRPr lang="en-US" sz="2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14224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815181" y="1600200"/>
            <a:ext cx="7513638" cy="2209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800" dirty="0" smtClean="0">
                <a:effectLst>
                  <a:outerShdw blurRad="38100" dist="38100" dir="2700000" algn="tl">
                    <a:srgbClr val="000000">
                      <a:alpha val="43137"/>
                    </a:srgbClr>
                  </a:outerShdw>
                </a:effectLst>
              </a:rPr>
              <a:t>HEADS:  </a:t>
            </a:r>
          </a:p>
          <a:p>
            <a:pPr marL="0" indent="0" algn="ctr">
              <a:buFont typeface="Arial" pitchFamily="34" charset="0"/>
              <a:buNone/>
            </a:pPr>
            <a:r>
              <a:rPr lang="en-US" sz="14800" dirty="0" smtClean="0">
                <a:effectLst>
                  <a:outerShdw blurRad="38100" dist="38100" dir="2700000" algn="tl">
                    <a:srgbClr val="000000">
                      <a:alpha val="43137"/>
                    </a:srgbClr>
                  </a:outerShdw>
                </a:effectLst>
              </a:rPr>
              <a:t>I AM A COUNCILMEMBER</a:t>
            </a:r>
          </a:p>
          <a:p>
            <a:pPr marL="0" indent="0" algn="ctr">
              <a:buFont typeface="Arial" pitchFamily="34" charset="0"/>
              <a:buNone/>
            </a:pPr>
            <a:endParaRPr lang="en-US" sz="14800" dirty="0" smtClean="0">
              <a:effectLst>
                <a:outerShdw blurRad="38100" dist="38100" dir="2700000" algn="tl">
                  <a:srgbClr val="000000">
                    <a:alpha val="43137"/>
                  </a:srgbClr>
                </a:outerShdw>
              </a:effectLst>
            </a:endParaRPr>
          </a:p>
          <a:p>
            <a:pPr marL="0" indent="0" algn="ctr">
              <a:buFont typeface="Arial" pitchFamily="34" charset="0"/>
              <a:buNone/>
            </a:pPr>
            <a:endParaRPr lang="en-US" sz="14800" dirty="0" smtClean="0">
              <a:effectLst>
                <a:outerShdw blurRad="38100" dist="38100" dir="2700000" algn="tl">
                  <a:srgbClr val="000000">
                    <a:alpha val="43137"/>
                  </a:srgbClr>
                </a:outerShdw>
              </a:effectLst>
            </a:endParaRPr>
          </a:p>
          <a:p>
            <a:pPr marL="0" indent="0" algn="ctr">
              <a:buFont typeface="Arial" pitchFamily="34" charset="0"/>
              <a:buNone/>
            </a:pPr>
            <a:endParaRPr lang="en-US" sz="14800" dirty="0" smtClean="0">
              <a:effectLst>
                <a:outerShdw blurRad="38100" dist="38100" dir="2700000" algn="tl">
                  <a:srgbClr val="000000">
                    <a:alpha val="43137"/>
                  </a:srgbClr>
                </a:outerShdw>
              </a:effectLst>
            </a:endParaRPr>
          </a:p>
          <a:p>
            <a:pPr marL="0" indent="0" algn="ctr">
              <a:buFont typeface="Arial" pitchFamily="34" charset="0"/>
              <a:buNone/>
            </a:pPr>
            <a:r>
              <a:rPr lang="en-US" sz="14800" dirty="0" smtClean="0">
                <a:effectLst>
                  <a:outerShdw blurRad="38100" dist="38100" dir="2700000" algn="tl">
                    <a:srgbClr val="000000">
                      <a:alpha val="43137"/>
                    </a:srgbClr>
                  </a:outerShdw>
                </a:effectLst>
              </a:rPr>
              <a:t>TAILS: </a:t>
            </a:r>
          </a:p>
          <a:p>
            <a:pPr marL="0" indent="0" algn="ctr">
              <a:buFont typeface="Arial" pitchFamily="34" charset="0"/>
              <a:buNone/>
            </a:pPr>
            <a:r>
              <a:rPr lang="en-US" sz="14800" dirty="0" smtClean="0">
                <a:effectLst>
                  <a:outerShdw blurRad="38100" dist="38100" dir="2700000" algn="tl">
                    <a:srgbClr val="000000">
                      <a:alpha val="43137"/>
                    </a:srgbClr>
                  </a:outerShdw>
                </a:effectLst>
              </a:rPr>
              <a:t>I AM A CRIMINAL DEFENSE LAWYER</a:t>
            </a:r>
            <a:endParaRPr lang="en-US" sz="17600" dirty="0" smtClean="0">
              <a:effectLst>
                <a:outerShdw blurRad="38100" dist="38100" dir="2700000" algn="tl">
                  <a:srgbClr val="000000">
                    <a:alpha val="43137"/>
                  </a:srgbClr>
                </a:outerShdw>
              </a:effectLst>
            </a:endParaRPr>
          </a:p>
          <a:p>
            <a:pPr marL="0" indent="0" algn="ctr">
              <a:buFont typeface="Arial" pitchFamily="34" charset="0"/>
              <a:buNone/>
            </a:pPr>
            <a:endParaRPr lang="en-US" sz="4000" dirty="0" smtClean="0">
              <a:effectLst>
                <a:outerShdw blurRad="38100" dist="38100" dir="2700000" algn="tl">
                  <a:srgbClr val="000000">
                    <a:alpha val="43137"/>
                  </a:srgbClr>
                </a:outerShdw>
              </a:effectLst>
            </a:endParaRPr>
          </a:p>
          <a:p>
            <a:pPr marL="0" indent="0" algn="ctr">
              <a:buFont typeface="Arial" pitchFamily="34" charset="0"/>
              <a:buNone/>
            </a:pPr>
            <a:endParaRPr lang="en-US" sz="4000" dirty="0" smtClean="0">
              <a:effectLst>
                <a:outerShdw blurRad="38100" dist="38100" dir="2700000" algn="tl">
                  <a:srgbClr val="000000">
                    <a:alpha val="43137"/>
                  </a:srgbClr>
                </a:outerShdw>
              </a:effectLst>
            </a:endParaRPr>
          </a:p>
          <a:p>
            <a:pPr marL="0" indent="0" algn="ctr">
              <a:buFont typeface="Arial" pitchFamily="34" charset="0"/>
              <a:buNone/>
            </a:pPr>
            <a:endParaRPr lang="en-US" sz="4000" dirty="0" smtClean="0">
              <a:effectLst>
                <a:outerShdw blurRad="38100" dist="38100" dir="2700000" algn="tl">
                  <a:srgbClr val="000000">
                    <a:alpha val="43137"/>
                  </a:srgbClr>
                </a:outerShdw>
              </a:effectLst>
            </a:endParaRPr>
          </a:p>
          <a:p>
            <a:pPr lvl="2"/>
            <a:endParaRPr lang="en-US" dirty="0" smtClean="0"/>
          </a:p>
          <a:p>
            <a:pPr lvl="4"/>
            <a:endParaRPr lang="en-US" dirty="0" smtClean="0"/>
          </a:p>
          <a:p>
            <a:pPr marL="457200" lvl="1" indent="0">
              <a:buFont typeface="Arial" pitchFamily="34" charset="0"/>
              <a:buNone/>
              <a:defRPr/>
            </a:pPr>
            <a:endParaRPr lang="en-US" dirty="0" smtClean="0"/>
          </a:p>
        </p:txBody>
      </p:sp>
      <p:pic>
        <p:nvPicPr>
          <p:cNvPr id="9" name="Picture 4" descr="C:\Users\bapollo\AppData\Local\Microsoft\Windows\Temporary Internet Files\Content.IE5\XLFTM1HH\question-mark-fa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684079"/>
            <a:ext cx="1524000" cy="172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 calcmode="lin" valueType="num">
                                      <p:cBhvr additive="base">
                                        <p:cTn id="17" dur="2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 calcmode="lin" valueType="num">
                                      <p:cBhvr additive="base">
                                        <p:cTn id="22"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04800" y="1752600"/>
            <a:ext cx="85344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Font typeface="Wingdings" pitchFamily="2" charset="2"/>
              <a:buChar char="v"/>
            </a:pPr>
            <a:r>
              <a:rPr lang="en-US" dirty="0" smtClean="0"/>
              <a:t>Attorney serves as a City Councilmember of </a:t>
            </a:r>
            <a:r>
              <a:rPr lang="en-US" dirty="0" err="1" smtClean="0"/>
              <a:t>Olsonville</a:t>
            </a:r>
            <a:r>
              <a:rPr lang="en-US" dirty="0" smtClean="0"/>
              <a:t>.  </a:t>
            </a:r>
          </a:p>
          <a:p>
            <a:pPr>
              <a:buClr>
                <a:schemeClr val="accent1"/>
              </a:buClr>
              <a:buFont typeface="Wingdings" pitchFamily="2" charset="2"/>
              <a:buChar char="v"/>
            </a:pPr>
            <a:endParaRPr lang="en-US" sz="1400" dirty="0" smtClean="0"/>
          </a:p>
          <a:p>
            <a:pPr>
              <a:buClr>
                <a:schemeClr val="accent1"/>
              </a:buClr>
              <a:buFont typeface="Wingdings" pitchFamily="2" charset="2"/>
              <a:buChar char="v"/>
            </a:pPr>
            <a:r>
              <a:rPr lang="en-US" dirty="0" smtClean="0"/>
              <a:t>Attorney represents criminal defendants in </a:t>
            </a:r>
            <a:r>
              <a:rPr lang="en-US" dirty="0" err="1" smtClean="0"/>
              <a:t>Olsonville</a:t>
            </a:r>
            <a:r>
              <a:rPr lang="en-US" dirty="0" smtClean="0"/>
              <a:t>.</a:t>
            </a:r>
          </a:p>
          <a:p>
            <a:pPr>
              <a:buClr>
                <a:schemeClr val="accent1"/>
              </a:buClr>
              <a:buFont typeface="Wingdings" pitchFamily="2" charset="2"/>
              <a:buChar char="v"/>
            </a:pPr>
            <a:endParaRPr lang="en-US" sz="1400" dirty="0" smtClean="0"/>
          </a:p>
          <a:p>
            <a:pPr>
              <a:buClr>
                <a:schemeClr val="accent1"/>
              </a:buClr>
              <a:buFont typeface="Wingdings" pitchFamily="2" charset="2"/>
              <a:buChar char="v"/>
            </a:pPr>
            <a:r>
              <a:rPr lang="en-US" dirty="0" smtClean="0"/>
              <a:t>City Council hires the City Manager that supervises the police department. </a:t>
            </a:r>
            <a:endParaRPr lang="en-US" sz="3600" dirty="0" smtClean="0"/>
          </a:p>
          <a:p>
            <a:pPr marL="1828800" lvl="4" indent="0">
              <a:buFont typeface="Arial" pitchFamily="34" charset="0"/>
              <a:buNone/>
            </a:pPr>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22597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2209800"/>
            <a:ext cx="9144000" cy="3124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Font typeface="Wingdings" panose="05000000000000000000" pitchFamily="2" charset="2"/>
              <a:buChar char="v"/>
            </a:pPr>
            <a:r>
              <a:rPr lang="en-US" dirty="0" smtClean="0"/>
              <a:t>The City Council sets the police department budget.</a:t>
            </a:r>
          </a:p>
          <a:p>
            <a:pPr marL="0" indent="0">
              <a:buClr>
                <a:schemeClr val="accent1"/>
              </a:buClr>
              <a:buNone/>
            </a:pPr>
            <a:r>
              <a:rPr lang="en-US" dirty="0" smtClean="0"/>
              <a:t> </a:t>
            </a:r>
          </a:p>
          <a:p>
            <a:pPr>
              <a:buClr>
                <a:schemeClr val="accent1"/>
              </a:buClr>
              <a:buFont typeface="Wingdings" panose="05000000000000000000" pitchFamily="2" charset="2"/>
              <a:buChar char="v"/>
            </a:pPr>
            <a:endParaRPr lang="en-US" sz="1400" dirty="0" smtClean="0"/>
          </a:p>
          <a:p>
            <a:pPr>
              <a:buClr>
                <a:schemeClr val="accent1"/>
              </a:buClr>
              <a:buFont typeface="Wingdings" panose="05000000000000000000" pitchFamily="2" charset="2"/>
              <a:buChar char="v"/>
            </a:pPr>
            <a:r>
              <a:rPr lang="en-US" dirty="0" err="1" smtClean="0"/>
              <a:t>Olsonville</a:t>
            </a:r>
            <a:r>
              <a:rPr lang="en-US" dirty="0" smtClean="0"/>
              <a:t> police officers are witnesses for the prosecution in criminal cases.</a:t>
            </a:r>
          </a:p>
          <a:p>
            <a:pPr marL="1828800" lvl="4" indent="0">
              <a:buFont typeface="Arial" pitchFamily="34" charset="0"/>
              <a:buNone/>
            </a:pPr>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6356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52400" y="1600200"/>
            <a:ext cx="86868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1"/>
              </a:buClr>
              <a:buFont typeface="Wingdings" panose="05000000000000000000" pitchFamily="2" charset="2"/>
              <a:buChar char="v"/>
            </a:pPr>
            <a:r>
              <a:rPr lang="en-US" sz="3400" dirty="0" smtClean="0"/>
              <a:t>Attorney is prohibited from representing criminal defendants in criminal courts in </a:t>
            </a:r>
            <a:r>
              <a:rPr lang="en-US" sz="3400" dirty="0" err="1" smtClean="0"/>
              <a:t>Olsonville</a:t>
            </a:r>
            <a:r>
              <a:rPr lang="en-US" sz="3400" dirty="0" smtClean="0"/>
              <a:t> unless his clients and the City Council of </a:t>
            </a:r>
            <a:r>
              <a:rPr lang="en-US" sz="3400" dirty="0" err="1" smtClean="0"/>
              <a:t>Olsonville</a:t>
            </a:r>
            <a:r>
              <a:rPr lang="en-US" sz="3400" dirty="0" smtClean="0"/>
              <a:t> consent to the representation. Also applies to Municipal Court Judges.</a:t>
            </a:r>
          </a:p>
          <a:p>
            <a:pPr marL="0" indent="0" algn="just">
              <a:buFont typeface="Arial" pitchFamily="34" charset="0"/>
              <a:buNone/>
            </a:pPr>
            <a:endParaRPr lang="en-US" sz="1600" dirty="0" smtClean="0"/>
          </a:p>
          <a:p>
            <a:pPr marL="0" indent="0" algn="just">
              <a:buFont typeface="Arial" pitchFamily="34" charset="0"/>
              <a:buNone/>
            </a:pPr>
            <a:r>
              <a:rPr lang="en-US" sz="1400" dirty="0" smtClean="0"/>
              <a:t>Texas Disciplinary Rule of Professional Conduct, Sections 1.06(b)(2) and 1.06(c)2; Ethics Committee Opinion 497</a:t>
            </a:r>
          </a:p>
          <a:p>
            <a:pPr marL="0" indent="0" algn="just">
              <a:buFont typeface="Arial" pitchFamily="34" charset="0"/>
              <a:buNone/>
            </a:pPr>
            <a:r>
              <a:rPr lang="en-US" sz="1400" dirty="0" smtClean="0"/>
              <a:t>Texas Disciplinary Rule of Professional Conduct, Sections 1.11(a) and 1.06(c); Ethics Committee Opinion 541</a:t>
            </a:r>
          </a:p>
          <a:p>
            <a:pPr marL="0" indent="0" algn="just">
              <a:buFont typeface="Arial" pitchFamily="34" charset="0"/>
              <a:buNone/>
            </a:pPr>
            <a:endParaRPr lang="en-US" sz="1300"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27506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1295400"/>
            <a:ext cx="9144000" cy="19812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3600" dirty="0" smtClean="0"/>
          </a:p>
          <a:p>
            <a:endParaRPr lang="en-US" dirty="0" smtClean="0">
              <a:solidFill>
                <a:schemeClr val="bg1"/>
              </a:solidFill>
              <a:effectLst>
                <a:outerShdw blurRad="38100" dist="38100" dir="2700000" algn="tl">
                  <a:srgbClr val="000000">
                    <a:alpha val="43137"/>
                  </a:srgbClr>
                </a:outerShdw>
              </a:effectLst>
            </a:endParaRPr>
          </a:p>
          <a:p>
            <a:pPr marL="0" indent="0" algn="ctr">
              <a:buFont typeface="Arial" pitchFamily="34" charset="0"/>
              <a:buNone/>
            </a:pPr>
            <a:endParaRPr lang="en-US" sz="8600" dirty="0" smtClean="0">
              <a:solidFill>
                <a:schemeClr val="bg1"/>
              </a:solidFill>
              <a:effectLst>
                <a:outerShdw blurRad="38100" dist="38100" dir="2700000" algn="tl">
                  <a:srgbClr val="000000">
                    <a:alpha val="43137"/>
                  </a:srgbClr>
                </a:outerShdw>
              </a:effectLst>
            </a:endParaRPr>
          </a:p>
          <a:p>
            <a:pPr marL="0" indent="0" algn="ctr">
              <a:buFont typeface="Arial" pitchFamily="34" charset="0"/>
              <a:buNone/>
            </a:pPr>
            <a:r>
              <a:rPr lang="en-US" sz="9800" dirty="0" smtClean="0"/>
              <a:t>DID I JUST SHOOT MYSELF </a:t>
            </a:r>
          </a:p>
          <a:p>
            <a:pPr marL="0" indent="0" algn="ctr">
              <a:buFont typeface="Arial" pitchFamily="34" charset="0"/>
              <a:buNone/>
            </a:pPr>
            <a:r>
              <a:rPr lang="en-US" sz="9800" dirty="0" smtClean="0"/>
              <a:t>IN THE FOOT?</a:t>
            </a:r>
          </a:p>
          <a:p>
            <a:pPr marL="457200" lvl="1" indent="0">
              <a:buFont typeface="Arial" pitchFamily="34" charset="0"/>
              <a:buNone/>
              <a:defRPr/>
            </a:pPr>
            <a:endParaRPr lang="en-US" dirty="0" smtClean="0"/>
          </a:p>
        </p:txBody>
      </p:sp>
      <p:pic>
        <p:nvPicPr>
          <p:cNvPr id="9" name="Picture 2" descr="C:\Users\bapollo\AppData\Local\Microsoft\Windows\Temporary Internet Files\Content.IE5\4WVGQJQH\Shoot_My_Foo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325" y="3581400"/>
            <a:ext cx="3181350" cy="21209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additive="base">
                                        <p:cTn id="12"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8100" y="2133600"/>
            <a:ext cx="90678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lgn="just">
              <a:buClr>
                <a:schemeClr val="accent1"/>
              </a:buClr>
              <a:buFont typeface="Wingdings" panose="05000000000000000000" pitchFamily="2" charset="2"/>
              <a:buChar char="v"/>
            </a:pPr>
            <a:r>
              <a:rPr lang="en-US" sz="3200" dirty="0" smtClean="0"/>
              <a:t>Ethics Board ordinance creates board to investigate and review complaints against City officials and employees.</a:t>
            </a:r>
          </a:p>
          <a:p>
            <a:pPr marL="857250" lvl="1" indent="-457200" algn="just">
              <a:buClr>
                <a:schemeClr val="accent1"/>
              </a:buClr>
              <a:buFont typeface="Wingdings" panose="05000000000000000000" pitchFamily="2" charset="2"/>
              <a:buChar char="v"/>
            </a:pPr>
            <a:endParaRPr lang="en-US" sz="3200" dirty="0" smtClean="0"/>
          </a:p>
          <a:p>
            <a:pPr marL="857250" lvl="1" indent="-457200" algn="just">
              <a:buClr>
                <a:schemeClr val="accent1"/>
              </a:buClr>
              <a:buFont typeface="Wingdings" panose="05000000000000000000" pitchFamily="2" charset="2"/>
              <a:buChar char="v"/>
            </a:pPr>
            <a:r>
              <a:rPr lang="en-US" sz="3200" dirty="0" smtClean="0"/>
              <a:t>The City Attorney represents Ethics Board. </a:t>
            </a:r>
          </a:p>
          <a:p>
            <a:pPr marL="1828800" lvl="4" indent="0">
              <a:buNone/>
            </a:pPr>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35193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9258" y="2362200"/>
            <a:ext cx="9125484" cy="31599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smtClean="0"/>
              <a:t>The City Attorney is hired and compensation is set by the City Council.</a:t>
            </a:r>
          </a:p>
          <a:p>
            <a:pPr>
              <a:buClr>
                <a:schemeClr val="accent1"/>
              </a:buClr>
              <a:buFont typeface="Wingdings" panose="05000000000000000000" pitchFamily="2" charset="2"/>
              <a:buChar char="v"/>
            </a:pPr>
            <a:endParaRPr lang="en-US" dirty="0" smtClean="0"/>
          </a:p>
          <a:p>
            <a:pPr marL="857250" lvl="1" indent="-457200">
              <a:buClr>
                <a:schemeClr val="accent1"/>
              </a:buClr>
              <a:buFont typeface="Wingdings" panose="05000000000000000000" pitchFamily="2" charset="2"/>
              <a:buChar char="v"/>
            </a:pPr>
            <a:r>
              <a:rPr lang="en-US" sz="3200" dirty="0" smtClean="0"/>
              <a:t>A Citizen files an ethics complaint against 5 of the 7 City Councilmembers.</a:t>
            </a:r>
          </a:p>
          <a:p>
            <a:pPr marL="857250" lvl="2" indent="0">
              <a:buFont typeface="Arial" pitchFamily="34" charset="0"/>
              <a:buNone/>
              <a:defRPr/>
            </a:pPr>
            <a:endParaRPr lang="en-US" sz="3600" dirty="0" smtClean="0"/>
          </a:p>
        </p:txBody>
      </p:sp>
    </p:spTree>
    <p:extLst>
      <p:ext uri="{BB962C8B-B14F-4D97-AF65-F5344CB8AC3E}">
        <p14:creationId xmlns:p14="http://schemas.microsoft.com/office/powerpoint/2010/main" val="30698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2400" y="1905000"/>
            <a:ext cx="8839200" cy="4222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smtClean="0"/>
              <a:t>The City Attorney cannot represent the Ethics Board in the investigation of a majority of the City Councilmembers.</a:t>
            </a:r>
          </a:p>
          <a:p>
            <a:pPr marL="857250" lvl="1" indent="-457200">
              <a:buClr>
                <a:schemeClr val="accent1"/>
              </a:buClr>
              <a:buFont typeface="Wingdings" panose="05000000000000000000" pitchFamily="2" charset="2"/>
              <a:buChar char="v"/>
            </a:pPr>
            <a:endParaRPr lang="en-US" sz="3200" dirty="0" smtClean="0"/>
          </a:p>
          <a:p>
            <a:pPr marL="857250" lvl="1" indent="-457200">
              <a:buClr>
                <a:schemeClr val="accent1"/>
              </a:buClr>
              <a:buFont typeface="Wingdings" panose="05000000000000000000" pitchFamily="2" charset="2"/>
              <a:buChar char="v"/>
            </a:pPr>
            <a:r>
              <a:rPr lang="en-US" sz="3200" dirty="0" smtClean="0"/>
              <a:t>City Attorney’s interest (in remaining as City Attorney), and the City’s interest, are adverse.</a:t>
            </a:r>
          </a:p>
          <a:p>
            <a:pPr marL="0" lvl="1" indent="0" algn="ctr">
              <a:buClr>
                <a:schemeClr val="hlink"/>
              </a:buClr>
              <a:buFont typeface="Arial" pitchFamily="34" charset="0"/>
              <a:buNone/>
            </a:pPr>
            <a:endParaRPr lang="en-US" sz="1400" dirty="0" smtClean="0"/>
          </a:p>
          <a:p>
            <a:pPr marL="0" lvl="1" indent="0" algn="ctr">
              <a:buClr>
                <a:schemeClr val="hlink"/>
              </a:buClr>
              <a:buFont typeface="Arial" pitchFamily="34" charset="0"/>
              <a:buNone/>
            </a:pPr>
            <a:r>
              <a:rPr lang="en-US" sz="1400" dirty="0" smtClean="0"/>
              <a:t>        Texas Disciplinary Rule of Professional Conduct, Section 1.06(b)(2</a:t>
            </a:r>
            <a:r>
              <a:rPr lang="en-US" sz="1800" dirty="0" smtClean="0"/>
              <a:t>); </a:t>
            </a:r>
            <a:r>
              <a:rPr lang="en-US" sz="1400" dirty="0" smtClean="0"/>
              <a:t>Ethics Committee Opinion 567</a:t>
            </a:r>
          </a:p>
          <a:p>
            <a:endParaRPr lang="en-US" sz="1800"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16020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42900" y="2133600"/>
            <a:ext cx="8458200" cy="38100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5100" dirty="0" smtClean="0"/>
          </a:p>
          <a:p>
            <a:pPr algn="just">
              <a:buClr>
                <a:schemeClr val="accent1"/>
              </a:buClr>
              <a:buFont typeface="Wingdings" panose="05000000000000000000" pitchFamily="2" charset="2"/>
              <a:buChar char="v"/>
            </a:pPr>
            <a:r>
              <a:rPr lang="en-US" sz="6700" dirty="0" smtClean="0"/>
              <a:t>The City Attorney should not ask for City Council’s consent to represent the Ethics Board because of the inherent conflict between said Board’s responsibility and the City Attorney’s personal employment interests.</a:t>
            </a:r>
          </a:p>
          <a:p>
            <a:pPr marL="0" indent="0" algn="ctr">
              <a:buFont typeface="Arial" pitchFamily="34" charset="0"/>
              <a:buNone/>
            </a:pPr>
            <a:endParaRPr lang="en-US" sz="6700" dirty="0" smtClean="0"/>
          </a:p>
          <a:p>
            <a:pPr marL="0" indent="0" algn="ctr">
              <a:buFont typeface="Arial" pitchFamily="34" charset="0"/>
              <a:buNone/>
            </a:pPr>
            <a:r>
              <a:rPr lang="en-US" sz="2900" dirty="0" smtClean="0"/>
              <a:t>       Texas Disciplinary Rule of Professional Conduct, Section 1.06(c)(1); Ethics Committee Opinion 567</a:t>
            </a:r>
          </a:p>
          <a:p>
            <a:pPr marL="914400" lvl="2" indent="0">
              <a:buFont typeface="Arial" pitchFamily="34" charset="0"/>
              <a:buNone/>
            </a:pPr>
            <a:endParaRPr lang="en-US" sz="1400"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2456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0" y="1714500"/>
            <a:ext cx="9067800" cy="685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effectLst>
                <a:outerShdw blurRad="38100" dist="38100" dir="2700000" algn="tl">
                  <a:srgbClr val="000000">
                    <a:alpha val="43137"/>
                  </a:srgbClr>
                </a:outerShdw>
              </a:effectLst>
            </a:endParaRPr>
          </a:p>
          <a:p>
            <a:pPr marL="0" indent="0" algn="ctr">
              <a:buFont typeface="Arial" pitchFamily="34" charset="0"/>
              <a:buNone/>
            </a:pPr>
            <a:endParaRPr lang="en-US" dirty="0" smtClean="0">
              <a:effectLst>
                <a:outerShdw blurRad="38100" dist="38100" dir="2700000" algn="tl">
                  <a:srgbClr val="000000">
                    <a:alpha val="43137"/>
                  </a:srgbClr>
                </a:outerShdw>
              </a:effectLst>
            </a:endParaRPr>
          </a:p>
          <a:p>
            <a:pPr marL="0" indent="0" algn="ctr">
              <a:buFont typeface="Arial" pitchFamily="34" charset="0"/>
              <a:buNone/>
            </a:pPr>
            <a:r>
              <a:rPr lang="en-US" sz="17600" dirty="0" smtClean="0">
                <a:effectLst>
                  <a:outerShdw blurRad="38100" dist="38100" dir="2700000" algn="tl">
                    <a:srgbClr val="000000">
                      <a:alpha val="43137"/>
                    </a:srgbClr>
                  </a:outerShdw>
                </a:effectLst>
              </a:rPr>
              <a:t>PAY BACK IS A ____!</a:t>
            </a:r>
          </a:p>
          <a:p>
            <a:pPr marL="457200" lvl="1" indent="0">
              <a:buFont typeface="Arial" pitchFamily="34" charset="0"/>
              <a:buNone/>
              <a:defRPr/>
            </a:pPr>
            <a:endParaRPr lang="en-US" sz="17600" dirty="0" smtClean="0"/>
          </a:p>
        </p:txBody>
      </p:sp>
      <p:pic>
        <p:nvPicPr>
          <p:cNvPr id="4" name="Picture 12" descr="C:\Users\bapollo\AppData\Local\Microsoft\Windows\Temporary Internet Files\Content.IE5\WFA9S2RA\angry_cat_by_lukasfoto-d5s5vk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124200"/>
            <a:ext cx="2057400" cy="2730828"/>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04800" y="1676400"/>
            <a:ext cx="8458200" cy="990600"/>
          </a:xfrm>
        </p:spPr>
        <p:txBody>
          <a:bodyPr>
            <a:normAutofit/>
          </a:bodyPr>
          <a:lstStyle/>
          <a:p>
            <a:pPr marL="0" indent="0" algn="ctr">
              <a:spcBef>
                <a:spcPts val="1200"/>
              </a:spcBef>
              <a:buNone/>
            </a:pPr>
            <a:r>
              <a:rPr lang="en-US" sz="4400" b="1" dirty="0" smtClean="0"/>
              <a:t>WHO IS MY DADDY?</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33" b="13316"/>
          <a:stretch/>
        </p:blipFill>
        <p:spPr bwMode="auto">
          <a:xfrm>
            <a:off x="3069353" y="2727434"/>
            <a:ext cx="2929094" cy="3063766"/>
          </a:xfrm>
          <a:prstGeom prst="rect">
            <a:avLst/>
          </a:prstGeom>
          <a:ln w="228600" cap="sq" cmpd="thickThin">
            <a:solidFill>
              <a:schemeClr val="tx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321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90500" y="1676401"/>
            <a:ext cx="8763000" cy="4267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smtClean="0"/>
              <a:t>Lawyer, a former attorney in the City Attorney’s office, was forced to resign last year.</a:t>
            </a:r>
          </a:p>
          <a:p>
            <a:pPr>
              <a:buClr>
                <a:schemeClr val="accent1"/>
              </a:buClr>
              <a:buFont typeface="Wingdings" panose="05000000000000000000" pitchFamily="2" charset="2"/>
              <a:buChar char="v"/>
            </a:pPr>
            <a:endParaRPr lang="en-US" sz="1600" dirty="0" smtClean="0"/>
          </a:p>
          <a:p>
            <a:pPr marL="857250" lvl="1" indent="-457200">
              <a:buClr>
                <a:schemeClr val="accent1"/>
              </a:buClr>
              <a:buFont typeface="Wingdings" panose="05000000000000000000" pitchFamily="2" charset="2"/>
              <a:buChar char="v"/>
            </a:pPr>
            <a:r>
              <a:rPr lang="en-US" sz="3200" dirty="0" smtClean="0"/>
              <a:t>Lawyer represents a Client before a City Board in a matter unrelated to any areas she handled with the City.</a:t>
            </a:r>
          </a:p>
          <a:p>
            <a:pPr>
              <a:buClr>
                <a:schemeClr val="accent1"/>
              </a:buClr>
              <a:buFont typeface="Wingdings" panose="05000000000000000000" pitchFamily="2" charset="2"/>
              <a:buChar char="v"/>
            </a:pPr>
            <a:endParaRPr lang="en-US" sz="1600" dirty="0" smtClean="0"/>
          </a:p>
          <a:p>
            <a:pPr marL="857250" lvl="1" indent="-457200">
              <a:buClr>
                <a:schemeClr val="accent1"/>
              </a:buClr>
              <a:buFont typeface="Wingdings" panose="05000000000000000000" pitchFamily="2" charset="2"/>
              <a:buChar char="v"/>
            </a:pPr>
            <a:r>
              <a:rPr lang="en-US" sz="3200" dirty="0" smtClean="0"/>
              <a:t>City’s Ethics Ordinance prohibits former City employees from appearing before a City Board or Commission for two years after their resignation, unless on behalf of a relative.</a:t>
            </a:r>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24551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42900" y="1905000"/>
            <a:ext cx="8458200" cy="3352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3600" dirty="0" smtClean="0"/>
          </a:p>
          <a:p>
            <a:pPr algn="just">
              <a:buClr>
                <a:schemeClr val="accent1"/>
              </a:buClr>
              <a:buFont typeface="Wingdings" panose="05000000000000000000" pitchFamily="2" charset="2"/>
              <a:buChar char="v"/>
            </a:pPr>
            <a:r>
              <a:rPr lang="en-US" sz="3500" dirty="0" smtClean="0"/>
              <a:t>The City’s Ethics Board ordinance prohibits the lawyer from appearing before the Board because the prohibition applies to </a:t>
            </a:r>
            <a:r>
              <a:rPr lang="en-US" sz="3500" b="1" dirty="0" smtClean="0"/>
              <a:t>all</a:t>
            </a:r>
            <a:r>
              <a:rPr lang="en-US" sz="3500" dirty="0" smtClean="0"/>
              <a:t> former employees, not just lawyers.</a:t>
            </a:r>
          </a:p>
          <a:p>
            <a:pPr marL="0" indent="0" algn="just">
              <a:buFont typeface="Arial" pitchFamily="34" charset="0"/>
              <a:buNone/>
            </a:pPr>
            <a:endParaRPr lang="en-US" sz="3500" dirty="0" smtClean="0"/>
          </a:p>
          <a:p>
            <a:pPr marL="0" indent="0" algn="ctr">
              <a:buFont typeface="Arial" pitchFamily="34" charset="0"/>
              <a:buNone/>
            </a:pPr>
            <a:r>
              <a:rPr lang="en-US" sz="1700" dirty="0" smtClean="0"/>
              <a:t>Texas Disciplinary Rule of Professional Conduct, Section 5.06; Ethics Committee Opinion 551</a:t>
            </a:r>
          </a:p>
          <a:p>
            <a:pPr marL="457200" lvl="5" indent="0" algn="r">
              <a:buFont typeface="Arial" pitchFamily="34" charset="0"/>
              <a:buNone/>
            </a:pPr>
            <a:endParaRPr lang="en-US" sz="1500" dirty="0" smtClean="0"/>
          </a:p>
          <a:p>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32873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0" y="1676400"/>
            <a:ext cx="9067800" cy="17526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dirty="0" smtClean="0"/>
          </a:p>
          <a:p>
            <a:pPr marL="0" indent="0" algn="ctr">
              <a:buNone/>
            </a:pPr>
            <a:r>
              <a:rPr lang="en-US" sz="9600" dirty="0" smtClean="0"/>
              <a:t>YOU DO NOT HAVE TO GO HOME, BUT YOU HAVE TO GET OUT OF HERE!</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marL="457200" lvl="1" indent="0" algn="ctr">
              <a:buFont typeface="Arial" pitchFamily="34" charset="0"/>
              <a:buNone/>
              <a:defRPr/>
            </a:pPr>
            <a:endParaRPr lang="en-US" sz="17600" dirty="0" smtClean="0"/>
          </a:p>
        </p:txBody>
      </p:sp>
      <p:pic>
        <p:nvPicPr>
          <p:cNvPr id="4" name="Picture 10" descr="C:\Users\bapollo\AppData\Local\Microsoft\Windows\Temporary Internet Files\Content.IE5\4WVGQJQH\2913772882_1b8f43ac21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633" y="3276600"/>
            <a:ext cx="3540534" cy="23622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266700" y="1828800"/>
            <a:ext cx="8610601" cy="3917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smtClean="0"/>
              <a:t>Lawyer is a member of the </a:t>
            </a:r>
            <a:r>
              <a:rPr lang="en-US" sz="3200" dirty="0" err="1" smtClean="0"/>
              <a:t>Olsonville</a:t>
            </a:r>
            <a:r>
              <a:rPr lang="en-US" sz="3200" dirty="0" smtClean="0"/>
              <a:t> City Council.</a:t>
            </a:r>
          </a:p>
          <a:p>
            <a:pPr>
              <a:buClr>
                <a:schemeClr val="accent1"/>
              </a:buClr>
              <a:buFont typeface="Wingdings" panose="05000000000000000000" pitchFamily="2" charset="2"/>
              <a:buChar char="v"/>
            </a:pPr>
            <a:endParaRPr lang="en-US" sz="1600" dirty="0" smtClean="0"/>
          </a:p>
          <a:p>
            <a:pPr marL="857250" lvl="1" indent="-457200">
              <a:buClr>
                <a:schemeClr val="accent1"/>
              </a:buClr>
              <a:buFont typeface="Wingdings" panose="05000000000000000000" pitchFamily="2" charset="2"/>
              <a:buChar char="v"/>
            </a:pPr>
            <a:r>
              <a:rPr lang="en-US" sz="3200" dirty="0" smtClean="0"/>
              <a:t>Lawyer’s law partner has filed a lawsuit against </a:t>
            </a:r>
            <a:r>
              <a:rPr lang="en-US" sz="3200" dirty="0" err="1" smtClean="0"/>
              <a:t>Olsonville</a:t>
            </a:r>
            <a:r>
              <a:rPr lang="en-US" sz="3200" dirty="0" smtClean="0"/>
              <a:t>.</a:t>
            </a:r>
          </a:p>
          <a:p>
            <a:pPr>
              <a:buClr>
                <a:schemeClr val="accent1"/>
              </a:buClr>
              <a:buFont typeface="Wingdings" panose="05000000000000000000" pitchFamily="2" charset="2"/>
              <a:buChar char="v"/>
            </a:pPr>
            <a:endParaRPr lang="en-US" sz="1600" dirty="0" smtClean="0"/>
          </a:p>
          <a:p>
            <a:pPr marL="857250" lvl="1" indent="-457200">
              <a:buClr>
                <a:schemeClr val="accent1"/>
              </a:buClr>
              <a:buFont typeface="Wingdings" panose="05000000000000000000" pitchFamily="2" charset="2"/>
              <a:buChar char="v"/>
            </a:pPr>
            <a:r>
              <a:rPr lang="en-US" sz="3200" dirty="0" err="1" smtClean="0"/>
              <a:t>Olsonville</a:t>
            </a:r>
            <a:r>
              <a:rPr lang="en-US" sz="3200" dirty="0" smtClean="0"/>
              <a:t> is holding an executive session to discuss the lawsuit</a:t>
            </a:r>
            <a:r>
              <a:rPr lang="en-US" dirty="0" smtClean="0"/>
              <a:t>.</a:t>
            </a:r>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11875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57200" y="2209800"/>
            <a:ext cx="8229600" cy="2514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pPr>
              <a:buClr>
                <a:schemeClr val="accent1"/>
              </a:buClr>
              <a:buFont typeface="Wingdings" panose="05000000000000000000" pitchFamily="2" charset="2"/>
              <a:buChar char="v"/>
            </a:pPr>
            <a:r>
              <a:rPr lang="en-US" sz="4000" dirty="0" smtClean="0"/>
              <a:t>Lawyer demands that he be allowed to attend the executive session when the lawsuit is being discussed.</a:t>
            </a:r>
          </a:p>
          <a:p>
            <a:pPr lvl="2"/>
            <a:endParaRPr lang="en-US" dirty="0" smtClean="0"/>
          </a:p>
          <a:p>
            <a:pPr lvl="4"/>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5652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04800" y="1752600"/>
            <a:ext cx="84582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1"/>
              </a:buClr>
              <a:buSzPct val="100000"/>
              <a:buFont typeface="Wingdings" panose="05000000000000000000" pitchFamily="2" charset="2"/>
              <a:buChar char="v"/>
            </a:pPr>
            <a:r>
              <a:rPr lang="en-US" sz="3500" dirty="0" smtClean="0"/>
              <a:t>City Council may invoke its attorney-client privilege and exclude Lawyer from the Executive Session regarding the litigation.</a:t>
            </a:r>
          </a:p>
          <a:p>
            <a:pPr marL="0" indent="0" algn="just">
              <a:buFont typeface="Arial" pitchFamily="34" charset="0"/>
              <a:buNone/>
            </a:pPr>
            <a:endParaRPr lang="en-US" sz="3500" dirty="0" smtClean="0"/>
          </a:p>
          <a:p>
            <a:pPr marL="0" indent="0" algn="just">
              <a:buFont typeface="Arial" pitchFamily="34" charset="0"/>
              <a:buNone/>
            </a:pPr>
            <a:r>
              <a:rPr lang="en-US" sz="1500" dirty="0" smtClean="0"/>
              <a:t>Texas Attorney General Opinion JM-1004</a:t>
            </a:r>
          </a:p>
          <a:p>
            <a:endParaRPr lang="en-US" dirty="0" smtClean="0"/>
          </a:p>
          <a:p>
            <a:pPr marL="457200" lvl="1" indent="0">
              <a:buFont typeface="Arial" pitchFamily="34" charset="0"/>
              <a:buNone/>
              <a:defRPr/>
            </a:pPr>
            <a:endParaRPr lang="en-US" dirty="0" smtClean="0"/>
          </a:p>
        </p:txBody>
      </p:sp>
      <p:pic>
        <p:nvPicPr>
          <p:cNvPr id="4" name="Picture 3" descr="C:\Users\bapollo\AppData\Local\Microsoft\Windows\Temporary Internet Files\Content.IE5\78UO0P61\2202041617_1713125c0d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800" y="4495800"/>
            <a:ext cx="1854200" cy="139065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45240" y="1676400"/>
            <a:ext cx="9114802" cy="1524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400" dirty="0" smtClean="0"/>
          </a:p>
          <a:p>
            <a:endParaRPr lang="en-US" sz="3400" dirty="0" smtClean="0"/>
          </a:p>
          <a:p>
            <a:pPr marL="0" indent="0" algn="ctr">
              <a:buFont typeface="Arial" pitchFamily="34" charset="0"/>
              <a:buNone/>
            </a:pPr>
            <a:r>
              <a:rPr lang="en-US" sz="16000" dirty="0" smtClean="0"/>
              <a:t>I AM A CITIZEN AND THEY ARE </a:t>
            </a:r>
            <a:r>
              <a:rPr lang="en-US" sz="16000" b="1" dirty="0" smtClean="0"/>
              <a:t>MY </a:t>
            </a:r>
            <a:r>
              <a:rPr lang="en-US" sz="16000" dirty="0" smtClean="0"/>
              <a:t>COUNCILMEMBERS!</a:t>
            </a:r>
          </a:p>
          <a:p>
            <a:endParaRPr lang="en-US" sz="3400" dirty="0" smtClean="0"/>
          </a:p>
          <a:p>
            <a:endParaRPr lang="en-US" sz="3400" dirty="0" smtClean="0"/>
          </a:p>
          <a:p>
            <a:pPr marL="0" indent="0">
              <a:buNone/>
            </a:pPr>
            <a:endParaRPr lang="en-US" sz="3400" dirty="0" smtClean="0"/>
          </a:p>
        </p:txBody>
      </p:sp>
      <p:pic>
        <p:nvPicPr>
          <p:cNvPr id="4" name="Picture 4" descr="C:\Users\bapollo\AppData\Local\Microsoft\Windows\Temporary Internet Files\Content.IE5\SKZ8ZWEJ\8127283172_d2c090a7f8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066" y="3429000"/>
            <a:ext cx="3453151" cy="2303899"/>
          </a:xfrm>
          <a:prstGeom prst="rect">
            <a:avLst/>
          </a:prstGeom>
          <a:ln w="228600" cap="sq" cmpd="thickThin">
            <a:solidFill>
              <a:schemeClr val="tx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75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8100" y="1828800"/>
            <a:ext cx="90678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smtClean="0"/>
              <a:t>Lawyer sues </a:t>
            </a:r>
            <a:r>
              <a:rPr lang="en-US" sz="3200" dirty="0" err="1" smtClean="0"/>
              <a:t>Olsonville</a:t>
            </a:r>
            <a:r>
              <a:rPr lang="en-US" sz="3200" dirty="0" smtClean="0"/>
              <a:t>.</a:t>
            </a:r>
          </a:p>
          <a:p>
            <a:pPr lvl="1" indent="-342900">
              <a:buClr>
                <a:schemeClr val="accent1"/>
              </a:buClr>
              <a:buFont typeface="Wingdings" panose="05000000000000000000" pitchFamily="2" charset="2"/>
              <a:buChar char="v"/>
            </a:pPr>
            <a:endParaRPr lang="en-US" sz="2000" dirty="0" smtClean="0"/>
          </a:p>
          <a:p>
            <a:pPr marL="857250" lvl="1" indent="-457200">
              <a:buClr>
                <a:schemeClr val="accent1"/>
              </a:buClr>
              <a:buFont typeface="Wingdings" panose="05000000000000000000" pitchFamily="2" charset="2"/>
              <a:buChar char="v"/>
            </a:pPr>
            <a:r>
              <a:rPr lang="en-US" sz="3200" dirty="0" err="1" smtClean="0"/>
              <a:t>Olsonville</a:t>
            </a:r>
            <a:r>
              <a:rPr lang="en-US" sz="3200" dirty="0" smtClean="0"/>
              <a:t> has tendered a settlement offer through its City Attorney.</a:t>
            </a:r>
          </a:p>
          <a:p>
            <a:pPr lvl="1" indent="-342900">
              <a:buClr>
                <a:schemeClr val="accent1"/>
              </a:buClr>
              <a:buFont typeface="Wingdings" panose="05000000000000000000" pitchFamily="2" charset="2"/>
              <a:buChar char="v"/>
            </a:pPr>
            <a:endParaRPr lang="en-US" sz="2000" dirty="0" smtClean="0"/>
          </a:p>
          <a:p>
            <a:pPr marL="857250" lvl="1" indent="-457200">
              <a:buClr>
                <a:schemeClr val="accent1"/>
              </a:buClr>
              <a:buFont typeface="Wingdings" panose="05000000000000000000" pitchFamily="2" charset="2"/>
              <a:buChar char="v"/>
            </a:pPr>
            <a:r>
              <a:rPr lang="en-US" sz="3200" dirty="0" smtClean="0"/>
              <a:t>Lawyer calls </a:t>
            </a:r>
            <a:r>
              <a:rPr lang="en-US" sz="3200" dirty="0" err="1" smtClean="0"/>
              <a:t>Olsonville</a:t>
            </a:r>
            <a:r>
              <a:rPr lang="en-US" sz="3200" dirty="0" smtClean="0"/>
              <a:t> City Councilmembers to complain about the low settlement offer.</a:t>
            </a:r>
          </a:p>
          <a:p>
            <a:pPr lvl="4"/>
            <a:endParaRPr lang="en-US" sz="1100" dirty="0" smtClean="0"/>
          </a:p>
          <a:p>
            <a:pPr marL="1828800" lvl="4" indent="0">
              <a:buFont typeface="Arial" pitchFamily="34" charset="0"/>
              <a:buNone/>
            </a:pPr>
            <a:r>
              <a:rPr lang="en-US" sz="1100" dirty="0" smtClean="0"/>
              <a:t>	</a:t>
            </a:r>
            <a:endParaRPr lang="en-US" sz="1600" dirty="0" smtClean="0"/>
          </a:p>
        </p:txBody>
      </p:sp>
    </p:spTree>
    <p:extLst>
      <p:ext uri="{BB962C8B-B14F-4D97-AF65-F5344CB8AC3E}">
        <p14:creationId xmlns:p14="http://schemas.microsoft.com/office/powerpoint/2010/main" val="1742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81000" y="2057400"/>
            <a:ext cx="83820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71500">
              <a:buClr>
                <a:schemeClr val="accent1"/>
              </a:buClr>
              <a:buFont typeface="Wingdings" panose="05000000000000000000" pitchFamily="2" charset="2"/>
              <a:buChar char="v"/>
              <a:defRPr/>
            </a:pPr>
            <a:r>
              <a:rPr lang="en-US" sz="4000" dirty="0" smtClean="0"/>
              <a:t>City Attorney requests that Lawyer not contact City Councilmembers regarding the litigation.</a:t>
            </a:r>
          </a:p>
        </p:txBody>
      </p:sp>
    </p:spTree>
    <p:extLst>
      <p:ext uri="{BB962C8B-B14F-4D97-AF65-F5344CB8AC3E}">
        <p14:creationId xmlns:p14="http://schemas.microsoft.com/office/powerpoint/2010/main" val="10458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415" y="1905000"/>
            <a:ext cx="1788771" cy="17526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txBox="1">
            <a:spLocks noChangeArrowheads="1"/>
          </p:cNvSpPr>
          <p:nvPr/>
        </p:nvSpPr>
        <p:spPr>
          <a:xfrm>
            <a:off x="0" y="2743200"/>
            <a:ext cx="8991600" cy="2971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400" dirty="0" smtClean="0"/>
          </a:p>
          <a:p>
            <a:pPr marL="400050" lvl="1" indent="0">
              <a:buFont typeface="Arial" pitchFamily="34" charset="0"/>
              <a:buNone/>
            </a:pPr>
            <a:endParaRPr lang="en-US" sz="3600" dirty="0" smtClean="0"/>
          </a:p>
          <a:p>
            <a:pPr marL="971550" lvl="1" indent="-571500">
              <a:buClr>
                <a:schemeClr val="accent1"/>
              </a:buClr>
              <a:buFont typeface="Wingdings" panose="05000000000000000000" pitchFamily="2" charset="2"/>
              <a:buChar char="v"/>
            </a:pPr>
            <a:r>
              <a:rPr lang="en-US" sz="3200" dirty="0" smtClean="0"/>
              <a:t>Lawyer is prohibited from communicating with City Councilmembers regarding the </a:t>
            </a:r>
            <a:r>
              <a:rPr lang="en-US" sz="4100" dirty="0" smtClean="0"/>
              <a:t>lit</a:t>
            </a:r>
            <a:r>
              <a:rPr lang="en-US" sz="3200" dirty="0" smtClean="0"/>
              <a:t>igation.</a:t>
            </a:r>
          </a:p>
          <a:p>
            <a:pPr marL="400050" lvl="1" indent="0">
              <a:buFont typeface="Arial" pitchFamily="34" charset="0"/>
              <a:buNone/>
            </a:pPr>
            <a:endParaRPr lang="en-US" sz="1400" dirty="0" smtClean="0"/>
          </a:p>
          <a:p>
            <a:pPr marL="400050" lvl="1" indent="0" algn="ctr">
              <a:buFont typeface="Arial" pitchFamily="34" charset="0"/>
              <a:buNone/>
            </a:pPr>
            <a:r>
              <a:rPr lang="en-US" sz="1400" dirty="0" smtClean="0"/>
              <a:t>Texas Disciplinary Rule of Professional Conduct, Section 4.02; Ethics Committee Opinion 474</a:t>
            </a:r>
          </a:p>
          <a:p>
            <a:pPr lvl="4"/>
            <a:endParaRPr lang="en-US" sz="1400"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18296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additive="base">
                                        <p:cTn id="12" dur="2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pPr algn="ctr"/>
            <a:r>
              <a:rPr lang="en-US" smtClean="0">
                <a:effectLst>
                  <a:outerShdw blurRad="38100" dist="38100" dir="2700000" algn="tl">
                    <a:srgbClr val="000000">
                      <a:alpha val="43137"/>
                    </a:srgbClr>
                  </a:outerShdw>
                </a:effectLst>
              </a:rPr>
              <a:t>DEALING WITH THE CLIENT </a:t>
            </a:r>
            <a:br>
              <a:rPr lang="en-US" smtClean="0">
                <a:effectLst>
                  <a:outerShdw blurRad="38100" dist="38100" dir="2700000" algn="tl">
                    <a:srgbClr val="000000">
                      <a:alpha val="43137"/>
                    </a:srgbClr>
                  </a:outerShdw>
                </a:effectLst>
              </a:rPr>
            </a:br>
            <a:r>
              <a:rPr lang="en-US" smtClean="0">
                <a:effectLst>
                  <a:outerShdw blurRad="38100" dist="38100" dir="2700000" algn="tl">
                    <a:srgbClr val="000000">
                      <a:alpha val="43137"/>
                    </a:srgbClr>
                  </a:outerShdw>
                </a:effectLst>
              </a:rPr>
              <a:t>YOU 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609600" y="1752600"/>
            <a:ext cx="7924800" cy="426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buFont typeface="Wingdings" pitchFamily="2" charset="2"/>
              <a:buChar char="v"/>
              <a:defRPr/>
            </a:pPr>
            <a:r>
              <a:rPr lang="en-US" sz="3600" dirty="0" smtClean="0">
                <a:ln w="12700">
                  <a:solidFill>
                    <a:sysClr val="windowText" lastClr="000000"/>
                  </a:solidFill>
                  <a:prstDash val="solid"/>
                </a:ln>
                <a:solidFill>
                  <a:sysClr val="windowText" lastClr="000000"/>
                </a:solidFill>
              </a:rPr>
              <a:t>Mayor</a:t>
            </a:r>
          </a:p>
          <a:p>
            <a:pPr>
              <a:buClr>
                <a:schemeClr val="accent1"/>
              </a:buClr>
              <a:buFont typeface="Wingdings" pitchFamily="2" charset="2"/>
              <a:buChar char="v"/>
              <a:defRPr/>
            </a:pPr>
            <a:r>
              <a:rPr lang="en-US" sz="3600" dirty="0" smtClean="0">
                <a:ln w="12700">
                  <a:solidFill>
                    <a:sysClr val="windowText" lastClr="000000"/>
                  </a:solidFill>
                  <a:prstDash val="solid"/>
                </a:ln>
                <a:solidFill>
                  <a:sysClr val="windowText" lastClr="000000"/>
                </a:solidFill>
              </a:rPr>
              <a:t>Councilmembers</a:t>
            </a:r>
          </a:p>
          <a:p>
            <a:pPr>
              <a:buClr>
                <a:schemeClr val="accent1"/>
              </a:buClr>
              <a:buFont typeface="Wingdings" pitchFamily="2" charset="2"/>
              <a:buChar char="v"/>
              <a:defRPr/>
            </a:pPr>
            <a:r>
              <a:rPr lang="en-US" sz="3600" dirty="0" smtClean="0">
                <a:ln w="12700">
                  <a:solidFill>
                    <a:sysClr val="windowText" lastClr="000000"/>
                  </a:solidFill>
                  <a:prstDash val="solid"/>
                </a:ln>
                <a:solidFill>
                  <a:sysClr val="windowText" lastClr="000000"/>
                </a:solidFill>
              </a:rPr>
              <a:t>Board Members</a:t>
            </a:r>
          </a:p>
          <a:p>
            <a:pPr>
              <a:buClr>
                <a:schemeClr val="accent1"/>
              </a:buClr>
              <a:buFont typeface="Wingdings" pitchFamily="2" charset="2"/>
              <a:buChar char="v"/>
              <a:defRPr/>
            </a:pPr>
            <a:r>
              <a:rPr lang="en-US" sz="3600" dirty="0" smtClean="0">
                <a:ln w="12700">
                  <a:solidFill>
                    <a:sysClr val="windowText" lastClr="000000"/>
                  </a:solidFill>
                  <a:prstDash val="solid"/>
                </a:ln>
                <a:solidFill>
                  <a:sysClr val="windowText" lastClr="000000"/>
                </a:solidFill>
              </a:rPr>
              <a:t>Managers</a:t>
            </a:r>
          </a:p>
          <a:p>
            <a:pPr>
              <a:buClr>
                <a:schemeClr val="accent1"/>
              </a:buClr>
              <a:buFont typeface="Wingdings" pitchFamily="2" charset="2"/>
              <a:buChar char="v"/>
            </a:pPr>
            <a:r>
              <a:rPr lang="en-US" sz="3600" dirty="0" smtClean="0">
                <a:ln w="12700">
                  <a:solidFill>
                    <a:sysClr val="windowText" lastClr="000000"/>
                  </a:solidFill>
                  <a:prstDash val="solid"/>
                </a:ln>
                <a:solidFill>
                  <a:sysClr val="windowText" lastClr="000000"/>
                </a:solidFill>
              </a:rPr>
              <a:t>Employees</a:t>
            </a:r>
          </a:p>
          <a:p>
            <a:pPr lvl="2">
              <a:buClr>
                <a:schemeClr val="accent1"/>
              </a:buClr>
              <a:buFont typeface="Wingdings" pitchFamily="2" charset="2"/>
              <a:buChar char="v"/>
            </a:pPr>
            <a:r>
              <a:rPr lang="en-US" dirty="0" smtClean="0">
                <a:ln w="12700">
                  <a:solidFill>
                    <a:sysClr val="windowText" lastClr="000000"/>
                  </a:solidFill>
                  <a:prstDash val="solid"/>
                </a:ln>
                <a:solidFill>
                  <a:sysClr val="windowText" lastClr="000000"/>
                </a:solidFill>
              </a:rPr>
              <a:t>Police Officers</a:t>
            </a:r>
          </a:p>
          <a:p>
            <a:pPr lvl="2">
              <a:buClr>
                <a:schemeClr val="accent1"/>
              </a:buClr>
              <a:buFont typeface="Wingdings" pitchFamily="2" charset="2"/>
              <a:buChar char="v"/>
            </a:pPr>
            <a:r>
              <a:rPr lang="en-US" dirty="0" smtClean="0">
                <a:ln w="12700">
                  <a:solidFill>
                    <a:sysClr val="windowText" lastClr="000000"/>
                  </a:solidFill>
                  <a:prstDash val="solid"/>
                </a:ln>
                <a:solidFill>
                  <a:sysClr val="windowText" lastClr="000000"/>
                </a:solidFill>
              </a:rPr>
              <a:t>Firefighters</a:t>
            </a:r>
          </a:p>
          <a:p>
            <a:pPr lvl="2">
              <a:buClr>
                <a:schemeClr val="accent1"/>
              </a:buClr>
              <a:buFont typeface="Wingdings" pitchFamily="2" charset="2"/>
              <a:buChar char="v"/>
            </a:pPr>
            <a:r>
              <a:rPr lang="en-US" dirty="0" smtClean="0">
                <a:ln w="12700">
                  <a:solidFill>
                    <a:sysClr val="windowText" lastClr="000000"/>
                  </a:solidFill>
                  <a:prstDash val="solid"/>
                </a:ln>
                <a:solidFill>
                  <a:sysClr val="windowText" lastClr="000000"/>
                </a:solidFill>
              </a:rPr>
              <a:t>Garbage truck drivers</a:t>
            </a:r>
          </a:p>
          <a:p>
            <a:pPr lvl="2"/>
            <a:endParaRPr lang="en-US" dirty="0" smtClean="0"/>
          </a:p>
          <a:p>
            <a:pPr lvl="4"/>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327253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8">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 calcmode="lin" valueType="num">
                                      <p:cBhvr additive="base">
                                        <p:cTn id="36"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8">
                                            <p:txEl>
                                              <p:pRg st="6" end="6"/>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 calcmode="lin" valueType="num">
                                      <p:cBhvr additive="base">
                                        <p:cTn id="40" dur="1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266700" y="1676400"/>
            <a:ext cx="86106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IF I COULD JUST CONFLICT OUT ALL THE LAWYERS IN TOWN, MY JOB WOULD BE SO MUCH EASIER!</a:t>
            </a:r>
          </a:p>
        </p:txBody>
      </p:sp>
      <p:pic>
        <p:nvPicPr>
          <p:cNvPr id="4" name="Picture 2" descr="C:\Users\bapollo\AppData\Local\Microsoft\Windows\Temporary Internet Files\Content.IE5\4WVGQJQH\5395422649_6794957974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581400"/>
            <a:ext cx="1575370" cy="2270804"/>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9" descr="C:\Users\bapollo\AppData\Local\Microsoft\Windows\Temporary Internet Files\Content.IE5\A3OM52F2\5662087332_e3cd9db1b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687567"/>
            <a:ext cx="1616242" cy="205847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1" descr="C:\Users\bapollo\AppData\Local\Microsoft\Windows\Temporary Internet Files\Content.IE5\4WVGQJQH\5685801722_94985affbf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609742"/>
            <a:ext cx="1524000" cy="2284215"/>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42900" y="1905000"/>
            <a:ext cx="8458200" cy="379205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1" indent="-857250">
              <a:buClr>
                <a:schemeClr val="accent1"/>
              </a:buClr>
              <a:buFont typeface="Wingdings" panose="05000000000000000000" pitchFamily="2" charset="2"/>
              <a:buChar char="v"/>
              <a:defRPr/>
            </a:pPr>
            <a:r>
              <a:rPr lang="en-US" sz="6700" dirty="0" smtClean="0"/>
              <a:t>Lawsuit  is threatened against City of </a:t>
            </a:r>
            <a:r>
              <a:rPr lang="en-US" sz="6700" dirty="0" err="1" smtClean="0"/>
              <a:t>Olsonville</a:t>
            </a:r>
            <a:r>
              <a:rPr lang="en-US" sz="6700" dirty="0" smtClean="0"/>
              <a:t>.</a:t>
            </a:r>
          </a:p>
          <a:p>
            <a:pPr marL="971550" lvl="1" indent="-571500">
              <a:buClr>
                <a:schemeClr val="accent1"/>
              </a:buClr>
              <a:buFont typeface="Wingdings" panose="05000000000000000000" pitchFamily="2" charset="2"/>
              <a:buChar char="v"/>
              <a:defRPr/>
            </a:pPr>
            <a:endParaRPr lang="en-US" sz="4200" dirty="0" smtClean="0"/>
          </a:p>
          <a:p>
            <a:pPr marL="1257300" lvl="1" indent="-857250">
              <a:buClr>
                <a:schemeClr val="accent1"/>
              </a:buClr>
              <a:buFont typeface="Wingdings" panose="05000000000000000000" pitchFamily="2" charset="2"/>
              <a:buChar char="v"/>
            </a:pPr>
            <a:r>
              <a:rPr lang="en-US" sz="6700" dirty="0" err="1" smtClean="0"/>
              <a:t>Olsonville</a:t>
            </a:r>
            <a:r>
              <a:rPr lang="en-US" sz="6700" dirty="0" smtClean="0"/>
              <a:t> is small city with limited number of lawyers. </a:t>
            </a:r>
          </a:p>
          <a:p>
            <a:pPr marL="1085850" lvl="1" indent="-685800">
              <a:buClr>
                <a:schemeClr val="accent1"/>
              </a:buClr>
              <a:buFont typeface="Wingdings" panose="05000000000000000000" pitchFamily="2" charset="2"/>
              <a:buChar char="v"/>
            </a:pPr>
            <a:endParaRPr lang="en-US" sz="5100" dirty="0" smtClean="0"/>
          </a:p>
          <a:p>
            <a:pPr marL="1257300" lvl="1" indent="-857250">
              <a:buClr>
                <a:schemeClr val="accent1"/>
              </a:buClr>
              <a:buFont typeface="Wingdings" panose="05000000000000000000" pitchFamily="2" charset="2"/>
              <a:buChar char="v"/>
            </a:pPr>
            <a:r>
              <a:rPr lang="en-US" sz="6700" dirty="0" smtClean="0"/>
              <a:t>City Attorney proposes to </a:t>
            </a:r>
            <a:r>
              <a:rPr lang="en-US" sz="6700" dirty="0" err="1" smtClean="0"/>
              <a:t>Olsonville</a:t>
            </a:r>
            <a:r>
              <a:rPr lang="en-US" sz="6700" dirty="0" smtClean="0"/>
              <a:t> City Council a plan to retain all lawyers within the City so that there are no lawyers in town to sue City.</a:t>
            </a:r>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40070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2400" y="2057400"/>
            <a:ext cx="8839200" cy="3276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endParaRPr lang="en-US" sz="3600" dirty="0" smtClean="0"/>
          </a:p>
          <a:p>
            <a:pPr marL="400050" lvl="1" indent="0">
              <a:buFont typeface="Arial" pitchFamily="34" charset="0"/>
              <a:buNone/>
            </a:pPr>
            <a:endParaRPr lang="en-US" sz="3600" dirty="0" smtClean="0"/>
          </a:p>
          <a:p>
            <a:pPr marL="1085850" lvl="1" indent="-685800">
              <a:buClr>
                <a:schemeClr val="accent1"/>
              </a:buClr>
              <a:buFont typeface="Wingdings" panose="05000000000000000000" pitchFamily="2" charset="2"/>
              <a:buChar char="v"/>
            </a:pPr>
            <a:r>
              <a:rPr lang="en-US" sz="4600" dirty="0" smtClean="0"/>
              <a:t>A City Attorney is prohibited from retaining all available local lawyers in order to prohibit opposition from hiring a local lawyer.</a:t>
            </a:r>
          </a:p>
          <a:p>
            <a:pPr marL="400050" lvl="1" indent="0">
              <a:buFont typeface="Arial" pitchFamily="34" charset="0"/>
              <a:buNone/>
            </a:pPr>
            <a:endParaRPr lang="en-US" sz="4600" dirty="0" smtClean="0"/>
          </a:p>
          <a:p>
            <a:pPr marL="400050" lvl="1" indent="0" algn="ctr">
              <a:buFont typeface="Arial" pitchFamily="34" charset="0"/>
              <a:buNone/>
            </a:pPr>
            <a:r>
              <a:rPr lang="en-US" sz="2300" dirty="0" smtClean="0"/>
              <a:t>Texas Disciplinary Rule of Professional Conduct, Section 4.04; Ethics Committee Opinion 585</a:t>
            </a:r>
          </a:p>
          <a:p>
            <a:pPr lvl="4"/>
            <a:endParaRPr lang="en-US" sz="1400"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8126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04800" y="1676400"/>
            <a:ext cx="8458200" cy="2209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3400" dirty="0" smtClean="0"/>
          </a:p>
          <a:p>
            <a:pPr marL="400050" lvl="1" indent="0" algn="ctr">
              <a:buFont typeface="Arial" pitchFamily="34" charset="0"/>
              <a:buNone/>
            </a:pPr>
            <a:r>
              <a:rPr lang="en-US" sz="4700" dirty="0" smtClean="0"/>
              <a:t>WE ARE GOING TO SUE YOU AND YOU CAN’T HIRE OUR FORMER LAWYERS!</a:t>
            </a:r>
          </a:p>
          <a:p>
            <a:pPr marL="457200" lvl="1" indent="0" algn="ctr">
              <a:buFont typeface="Arial" pitchFamily="34" charset="0"/>
              <a:buNone/>
              <a:defRPr/>
            </a:pPr>
            <a:endParaRPr lang="en-US" dirty="0" smtClean="0"/>
          </a:p>
          <a:p>
            <a:pPr marL="457200" lvl="1" indent="0" algn="ctr">
              <a:buFont typeface="Arial" pitchFamily="34" charset="0"/>
              <a:buNone/>
              <a:defRPr/>
            </a:pPr>
            <a:endParaRPr lang="en-US" dirty="0" smtClean="0"/>
          </a:p>
          <a:p>
            <a:pPr marL="457200" lvl="1" indent="0" algn="ctr">
              <a:buFont typeface="Arial" pitchFamily="34" charset="0"/>
              <a:buNone/>
              <a:defRPr/>
            </a:pPr>
            <a:endParaRPr lang="en-US" dirty="0" smtClean="0"/>
          </a:p>
        </p:txBody>
      </p:sp>
      <p:pic>
        <p:nvPicPr>
          <p:cNvPr id="4" name="Picture 5" descr="C:\Users\bapollo\AppData\Local\Microsoft\Windows\Temporary Internet Files\Content.IE5\A3OM52F2\objec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875" y="3886200"/>
            <a:ext cx="4244051" cy="16764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0" y="1752600"/>
            <a:ext cx="9144000" cy="3429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43050" lvl="1" indent="-1143000">
              <a:buClr>
                <a:schemeClr val="accent1"/>
              </a:buClr>
              <a:buFont typeface="Wingdings" panose="05000000000000000000" pitchFamily="2" charset="2"/>
              <a:buChar char="v"/>
              <a:defRPr/>
            </a:pPr>
            <a:r>
              <a:rPr lang="en-US" sz="12800" dirty="0" err="1" smtClean="0"/>
              <a:t>Olsonville</a:t>
            </a:r>
            <a:r>
              <a:rPr lang="en-US" sz="12800" dirty="0" smtClean="0"/>
              <a:t> and the Village of Olson are threatening to sue each other.</a:t>
            </a:r>
          </a:p>
          <a:p>
            <a:pPr marL="1543050" lvl="1" indent="-1143000">
              <a:buClr>
                <a:schemeClr val="accent1"/>
              </a:buClr>
              <a:buFont typeface="Wingdings" panose="05000000000000000000" pitchFamily="2" charset="2"/>
              <a:buChar char="v"/>
              <a:defRPr/>
            </a:pPr>
            <a:endParaRPr lang="en-US" sz="12800" dirty="0" smtClean="0"/>
          </a:p>
          <a:p>
            <a:pPr marL="1543050" lvl="1" indent="-1143000">
              <a:buClr>
                <a:schemeClr val="accent1"/>
              </a:buClr>
              <a:buFont typeface="Wingdings" panose="05000000000000000000" pitchFamily="2" charset="2"/>
              <a:buChar char="v"/>
              <a:defRPr/>
            </a:pPr>
            <a:r>
              <a:rPr lang="en-US" sz="12800" dirty="0" err="1" smtClean="0"/>
              <a:t>Olsonville</a:t>
            </a:r>
            <a:r>
              <a:rPr lang="en-US" sz="12800" dirty="0" smtClean="0"/>
              <a:t> hires Best, Ng, Townes, LLP. </a:t>
            </a:r>
          </a:p>
          <a:p>
            <a:pPr marL="1543050" lvl="1" indent="-1143000">
              <a:buClr>
                <a:schemeClr val="accent1"/>
              </a:buClr>
              <a:buFont typeface="Wingdings" panose="05000000000000000000" pitchFamily="2" charset="2"/>
              <a:buChar char="v"/>
              <a:defRPr/>
            </a:pPr>
            <a:endParaRPr lang="en-US" sz="9600" dirty="0" smtClean="0"/>
          </a:p>
          <a:p>
            <a:pPr marL="1543050" lvl="1" indent="-1143000">
              <a:buClr>
                <a:schemeClr val="accent1"/>
              </a:buClr>
              <a:buFont typeface="Wingdings" panose="05000000000000000000" pitchFamily="2" charset="2"/>
              <a:buChar char="v"/>
            </a:pPr>
            <a:r>
              <a:rPr lang="en-US" sz="12800" dirty="0" smtClean="0"/>
              <a:t>Best, Ng, Townes, LLP. previously performed work for the Village of Olson unrelated to the current dispute.</a:t>
            </a:r>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29335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232517" y="2057400"/>
            <a:ext cx="8678966"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1" indent="-457200">
              <a:buClr>
                <a:schemeClr val="accent1"/>
              </a:buClr>
              <a:buFont typeface="Wingdings" panose="05000000000000000000" pitchFamily="2" charset="2"/>
              <a:buChar char="v"/>
              <a:defRPr/>
            </a:pPr>
            <a:r>
              <a:rPr lang="en-US" sz="3200" dirty="0" smtClean="0"/>
              <a:t>No lawyers for Best, Ng, Townes, LLP., that performed any work for the Village of Olson, will be working on the current controversy.</a:t>
            </a:r>
          </a:p>
          <a:p>
            <a:pPr marL="857250" lvl="1" indent="-457200">
              <a:buClr>
                <a:schemeClr val="accent1"/>
              </a:buClr>
              <a:buFont typeface="Wingdings" panose="05000000000000000000" pitchFamily="2" charset="2"/>
              <a:buChar char="v"/>
              <a:defRPr/>
            </a:pPr>
            <a:endParaRPr lang="en-US" sz="3200" dirty="0" smtClean="0"/>
          </a:p>
          <a:p>
            <a:pPr>
              <a:buClr>
                <a:schemeClr val="accent1"/>
              </a:buClr>
              <a:buFont typeface="Wingdings" panose="05000000000000000000" pitchFamily="2" charset="2"/>
              <a:buChar char="v"/>
              <a:defRPr/>
            </a:pPr>
            <a:r>
              <a:rPr lang="en-US" dirty="0" smtClean="0"/>
              <a:t>Best, Ng, Townes, LLP. asks the Village of Olson to consent to its the representation of </a:t>
            </a:r>
            <a:r>
              <a:rPr lang="en-US" dirty="0" err="1" smtClean="0"/>
              <a:t>Olsonville</a:t>
            </a:r>
            <a:r>
              <a:rPr lang="en-US" dirty="0" smtClean="0"/>
              <a:t>.</a:t>
            </a:r>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124627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152400" y="1828800"/>
            <a:ext cx="8839200" cy="41910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spcBef>
                <a:spcPts val="2400"/>
              </a:spcBef>
              <a:buClr>
                <a:schemeClr val="accent1"/>
              </a:buClr>
              <a:buFont typeface="Wingdings" panose="05000000000000000000" pitchFamily="2" charset="2"/>
              <a:buChar char="v"/>
            </a:pPr>
            <a:r>
              <a:rPr lang="en-US" sz="5500" dirty="0" smtClean="0"/>
              <a:t>Without prior consent, a lawyer who personally has formerly represented a client in a matter shall not, thereafter, represent another person in a matter adverse to his former client:</a:t>
            </a:r>
          </a:p>
          <a:p>
            <a:pPr marL="914400" lvl="2" indent="0" algn="just">
              <a:spcBef>
                <a:spcPts val="2400"/>
              </a:spcBef>
              <a:buFont typeface="Arial" pitchFamily="34" charset="0"/>
              <a:buNone/>
            </a:pPr>
            <a:r>
              <a:rPr lang="en-US" sz="4800" dirty="0" smtClean="0"/>
              <a:t>(1) in which such other person questions the validity of the lawyer’s services or work product for the former client;</a:t>
            </a:r>
          </a:p>
          <a:p>
            <a:pPr marL="914400" lvl="2" indent="0" algn="just">
              <a:spcBef>
                <a:spcPts val="2400"/>
              </a:spcBef>
              <a:buFont typeface="Arial" pitchFamily="34" charset="0"/>
              <a:buNone/>
            </a:pPr>
            <a:r>
              <a:rPr lang="en-US" sz="4800" dirty="0" smtClean="0"/>
              <a:t>(2) if the representation in reasonable probability will involve a violation of Rule 1.05; or</a:t>
            </a:r>
          </a:p>
          <a:p>
            <a:pPr marL="914400" lvl="2" indent="0" algn="just">
              <a:spcBef>
                <a:spcPts val="2400"/>
              </a:spcBef>
              <a:buFont typeface="Arial" pitchFamily="34" charset="0"/>
              <a:buNone/>
            </a:pPr>
            <a:r>
              <a:rPr lang="en-US" sz="4800" dirty="0" smtClean="0"/>
              <a:t>(3) if it is the same or a substantially related matter.</a:t>
            </a:r>
          </a:p>
          <a:p>
            <a:pPr>
              <a:spcBef>
                <a:spcPts val="2400"/>
              </a:spcBef>
              <a:defRPr/>
            </a:pPr>
            <a:endParaRPr lang="en-US" sz="3600" dirty="0" smtClean="0"/>
          </a:p>
          <a:p>
            <a:pPr marL="0" indent="0">
              <a:buFont typeface="Arial" pitchFamily="34" charset="0"/>
              <a:buNone/>
              <a:defRPr/>
            </a:pPr>
            <a:endParaRPr lang="en-US" dirty="0" smtClean="0"/>
          </a:p>
        </p:txBody>
      </p:sp>
    </p:spTree>
    <p:extLst>
      <p:ext uri="{BB962C8B-B14F-4D97-AF65-F5344CB8AC3E}">
        <p14:creationId xmlns:p14="http://schemas.microsoft.com/office/powerpoint/2010/main" val="33710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8100" y="1981200"/>
            <a:ext cx="9067800" cy="2819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en-US" dirty="0" smtClean="0"/>
          </a:p>
          <a:p>
            <a:pPr algn="just">
              <a:defRPr/>
            </a:pPr>
            <a:endParaRPr lang="en-US" dirty="0" smtClean="0"/>
          </a:p>
          <a:p>
            <a:pPr marL="1085850" lvl="1" indent="-685800">
              <a:buClr>
                <a:schemeClr val="accent1"/>
              </a:buClr>
              <a:buFont typeface="Wingdings" panose="05000000000000000000" pitchFamily="2" charset="2"/>
              <a:buChar char="v"/>
              <a:defRPr/>
            </a:pPr>
            <a:r>
              <a:rPr lang="en-US" sz="4600" dirty="0" smtClean="0"/>
              <a:t>Best, Ng, Townes, LLP., may represent </a:t>
            </a:r>
            <a:r>
              <a:rPr lang="en-US" sz="4600" dirty="0" err="1" smtClean="0"/>
              <a:t>Olsonville</a:t>
            </a:r>
            <a:r>
              <a:rPr lang="en-US" sz="4600" dirty="0" smtClean="0"/>
              <a:t> in its dispute with the Village of Olson.</a:t>
            </a:r>
          </a:p>
          <a:p>
            <a:pPr marL="0" lvl="4" indent="0">
              <a:buFont typeface="Arial" pitchFamily="34" charset="0"/>
              <a:buNone/>
              <a:defRPr/>
            </a:pPr>
            <a:endParaRPr lang="en-US" sz="3600" dirty="0" smtClean="0"/>
          </a:p>
          <a:p>
            <a:pPr marL="0" lvl="4" indent="0" algn="ctr">
              <a:buFont typeface="Arial" pitchFamily="34" charset="0"/>
              <a:buNone/>
              <a:defRPr/>
            </a:pPr>
            <a:r>
              <a:rPr lang="en-US" sz="3600" dirty="0" smtClean="0"/>
              <a:t>     </a:t>
            </a:r>
            <a:r>
              <a:rPr lang="en-US" dirty="0" smtClean="0"/>
              <a:t>Texas Disciplinary Rule of Professional Conduct, Sections 1.09(a); Ethics Committee Opinion 578</a:t>
            </a:r>
            <a:endParaRPr lang="en-US" dirty="0"/>
          </a:p>
        </p:txBody>
      </p:sp>
    </p:spTree>
    <p:extLst>
      <p:ext uri="{BB962C8B-B14F-4D97-AF65-F5344CB8AC3E}">
        <p14:creationId xmlns:p14="http://schemas.microsoft.com/office/powerpoint/2010/main" val="546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304800" y="1752600"/>
            <a:ext cx="8610600" cy="1143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400" dirty="0" smtClean="0"/>
              <a:t>I MADE A PROMISE TO THE PEOPLE AND, BY GOD, I WILL DELIVER!</a:t>
            </a:r>
          </a:p>
          <a:p>
            <a:pPr marL="0" indent="0">
              <a:buFont typeface="Arial" pitchFamily="34" charset="0"/>
              <a:buNone/>
            </a:pPr>
            <a:endParaRPr lang="en-US" sz="3400" dirty="0" smtClean="0">
              <a:solidFill>
                <a:schemeClr val="bg1"/>
              </a:solidFill>
              <a:effectLst>
                <a:outerShdw blurRad="38100" dist="38100" dir="2700000" algn="tl">
                  <a:srgbClr val="000000">
                    <a:alpha val="43137"/>
                  </a:srgbClr>
                </a:outerShdw>
              </a:effectLst>
            </a:endParaRPr>
          </a:p>
          <a:p>
            <a:pPr marL="0" indent="0">
              <a:buFont typeface="Arial" pitchFamily="34" charset="0"/>
              <a:buNone/>
            </a:pPr>
            <a:endParaRPr lang="en-US" sz="3400" dirty="0" smtClean="0">
              <a:solidFill>
                <a:schemeClr val="bg1"/>
              </a:solidFill>
              <a:effectLst>
                <a:outerShdw blurRad="38100" dist="38100" dir="2700000" algn="tl">
                  <a:srgbClr val="000000">
                    <a:alpha val="43137"/>
                  </a:srgbClr>
                </a:outerShdw>
              </a:effectLst>
            </a:endParaRPr>
          </a:p>
          <a:p>
            <a:pPr marL="0" indent="0">
              <a:buFont typeface="Arial" pitchFamily="34" charset="0"/>
              <a:buNone/>
            </a:pPr>
            <a:endParaRPr lang="en-US" sz="3400" dirty="0" smtClean="0">
              <a:solidFill>
                <a:schemeClr val="bg1"/>
              </a:solidFill>
              <a:effectLst>
                <a:outerShdw blurRad="38100" dist="38100" dir="2700000" algn="tl">
                  <a:srgbClr val="000000">
                    <a:alpha val="43137"/>
                  </a:srgbClr>
                </a:outerShdw>
              </a:effectLst>
            </a:endParaRPr>
          </a:p>
          <a:p>
            <a:pPr marL="0" indent="0">
              <a:buFont typeface="Arial" pitchFamily="34" charset="0"/>
              <a:buNone/>
            </a:pPr>
            <a:endParaRPr lang="en-US" sz="3400" dirty="0" smtClean="0">
              <a:solidFill>
                <a:schemeClr val="bg1"/>
              </a:solidFill>
              <a:effectLst>
                <a:outerShdw blurRad="38100" dist="38100" dir="2700000" algn="tl">
                  <a:srgbClr val="000000">
                    <a:alpha val="43137"/>
                  </a:srgbClr>
                </a:outerShdw>
              </a:effectLst>
            </a:endParaRPr>
          </a:p>
          <a:p>
            <a:pPr marL="0" indent="0">
              <a:buFont typeface="Arial" pitchFamily="34" charset="0"/>
              <a:buNone/>
            </a:pPr>
            <a:endParaRPr lang="en-US" sz="3400" dirty="0" smtClean="0">
              <a:solidFill>
                <a:schemeClr val="bg1"/>
              </a:solidFill>
              <a:effectLst>
                <a:outerShdw blurRad="38100" dist="38100" dir="2700000" algn="tl">
                  <a:srgbClr val="000000">
                    <a:alpha val="43137"/>
                  </a:srgbClr>
                </a:outerShdw>
              </a:effectLst>
            </a:endParaRPr>
          </a:p>
          <a:p>
            <a:pPr lvl="1">
              <a:buFont typeface="Wingdings" pitchFamily="2" charset="2"/>
              <a:buChar char="§"/>
              <a:defRPr/>
            </a:pPr>
            <a:endParaRPr lang="en-US" dirty="0" smtClean="0"/>
          </a:p>
        </p:txBody>
      </p:sp>
      <p:pic>
        <p:nvPicPr>
          <p:cNvPr id="4" name="Picture 5" descr="C:\Users\bapollo\AppData\Local\Microsoft\Windows\Temporary Internet Files\Content.IE5\XLFTM1HH\Teacher_Yelling_at_a_Student_clipart_image_528x3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396" y="3100752"/>
            <a:ext cx="3773408" cy="2612223"/>
          </a:xfrm>
          <a:prstGeom prst="rect">
            <a:avLst/>
          </a:prstGeom>
          <a:ln w="228600" cap="sq" cmpd="thickThin">
            <a:solidFill>
              <a:schemeClr val="tx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8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3" name="Rectangle 3"/>
          <p:cNvSpPr txBox="1">
            <a:spLocks noChangeArrowheads="1"/>
          </p:cNvSpPr>
          <p:nvPr/>
        </p:nvSpPr>
        <p:spPr>
          <a:xfrm>
            <a:off x="533400" y="3200400"/>
            <a:ext cx="8153400" cy="314562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SzPct val="70000"/>
              <a:buFont typeface="Arial" pitchFamily="34" charset="0"/>
              <a:buNone/>
            </a:pPr>
            <a:r>
              <a:rPr lang="en-US" sz="2400" dirty="0" smtClean="0"/>
              <a:t>"</a:t>
            </a:r>
            <a:r>
              <a:rPr lang="en-US" sz="2800" dirty="0" smtClean="0"/>
              <a:t>I, ____________, do solemnly swear that I have not directly or indirectly paid, offered, promised to pay, contributed, or promised to contribute any money </a:t>
            </a:r>
            <a:r>
              <a:rPr lang="en-US" sz="2800" b="1" dirty="0" smtClean="0"/>
              <a:t>or thing of value</a:t>
            </a:r>
            <a:r>
              <a:rPr lang="en-US" sz="2800" dirty="0" smtClean="0"/>
              <a:t>, or promised any public office or employment for the giving or withholding of a vote at the election at which I was elected or as a reward to secure my appointment or confirmation, whichever the case may be, so help me God.”</a:t>
            </a:r>
          </a:p>
          <a:p>
            <a:pPr marL="0" lvl="4" indent="0" algn="just">
              <a:buSzPct val="70000"/>
              <a:buFont typeface="Arial" pitchFamily="34" charset="0"/>
              <a:buNone/>
            </a:pPr>
            <a:endParaRPr lang="en-US" dirty="0" smtClean="0"/>
          </a:p>
          <a:p>
            <a:pPr marL="0" lvl="4" indent="0" algn="just">
              <a:buSzPct val="70000"/>
              <a:buFont typeface="Arial" pitchFamily="34" charset="0"/>
              <a:buNone/>
            </a:pPr>
            <a:r>
              <a:rPr lang="en-US" sz="1700" dirty="0" smtClean="0"/>
              <a:t>Article 16 Section 1(b) Texas Constitution</a:t>
            </a:r>
          </a:p>
          <a:p>
            <a:pPr marL="0" indent="0" algn="just">
              <a:buSzPct val="70000"/>
              <a:buFont typeface="Arial" pitchFamily="34" charset="0"/>
              <a:buNone/>
            </a:pPr>
            <a:endParaRPr lang="en-US" sz="2800" dirty="0" smtClean="0"/>
          </a:p>
        </p:txBody>
      </p:sp>
      <p:pic>
        <p:nvPicPr>
          <p:cNvPr id="4" name="Picture 4" descr="C:\Users\bapollo\AppData\Local\Microsoft\Windows\Temporary Internet Files\Content.IE5\A3OM52F2\oath-col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1545021"/>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152400" y="1600200"/>
            <a:ext cx="8763000" cy="4525963"/>
          </a:xfrm>
        </p:spPr>
        <p:txBody>
          <a:bodyPr/>
          <a:lstStyle/>
          <a:p>
            <a:pPr>
              <a:buClr>
                <a:schemeClr val="accent1"/>
              </a:buClr>
              <a:buFont typeface="Wingdings" panose="05000000000000000000" pitchFamily="2" charset="2"/>
              <a:buChar char="v"/>
            </a:pPr>
            <a:r>
              <a:rPr lang="en-US" dirty="0">
                <a:solidFill>
                  <a:schemeClr val="bg1"/>
                </a:solidFill>
                <a:effectLst>
                  <a:outerShdw blurRad="38100" dist="38100" dir="2700000" algn="tl">
                    <a:srgbClr val="000000">
                      <a:alpha val="43137"/>
                    </a:srgbClr>
                  </a:outerShdw>
                </a:effectLst>
              </a:rPr>
              <a:t>	</a:t>
            </a:r>
            <a:r>
              <a:rPr lang="en-US" sz="3600" dirty="0"/>
              <a:t>A lawyer employed or retained by a 	governmental entity represents </a:t>
            </a:r>
            <a:r>
              <a:rPr lang="en-US" sz="3600" dirty="0" smtClean="0"/>
              <a:t>the entity</a:t>
            </a:r>
            <a:r>
              <a:rPr lang="en-US" sz="3600" dirty="0"/>
              <a:t>.</a:t>
            </a:r>
          </a:p>
          <a:p>
            <a:pPr marL="0" indent="0">
              <a:buNone/>
            </a:pPr>
            <a:r>
              <a:rPr lang="en-US" sz="3600" dirty="0"/>
              <a:t>	</a:t>
            </a:r>
          </a:p>
          <a:p>
            <a:pPr marL="0" indent="0">
              <a:buNone/>
            </a:pPr>
            <a:r>
              <a:rPr lang="en-US" sz="3600" dirty="0"/>
              <a:t>	</a:t>
            </a:r>
            <a:r>
              <a:rPr lang="en-US" sz="2000" dirty="0"/>
              <a:t>Texas Disciplinary Rule of Professional Conduct, Section 1.12(a)</a:t>
            </a:r>
          </a:p>
          <a:p>
            <a:pPr marL="0" indent="0">
              <a:buNone/>
            </a:pPr>
            <a:endParaRPr lang="en-US" dirty="0"/>
          </a:p>
        </p:txBody>
      </p:sp>
    </p:spTree>
    <p:extLst>
      <p:ext uri="{BB962C8B-B14F-4D97-AF65-F5344CB8AC3E}">
        <p14:creationId xmlns:p14="http://schemas.microsoft.com/office/powerpoint/2010/main" val="37599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Autofit/>
          </a:bodyPr>
          <a:lstStyle/>
          <a:p>
            <a:pPr algn="ctr"/>
            <a:r>
              <a:rPr lang="en-US" sz="6600" b="1" dirty="0" smtClean="0">
                <a:effectLst>
                  <a:outerShdw blurRad="38100" dist="38100" dir="2700000" algn="tl">
                    <a:srgbClr val="000000">
                      <a:alpha val="43137"/>
                    </a:srgbClr>
                  </a:outerShdw>
                </a:effectLst>
              </a:rPr>
              <a:t>Dealing With </a:t>
            </a:r>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he Client You Can’t Fire</a:t>
            </a:r>
            <a:endParaRPr lang="en-US" sz="6600" b="1" dirty="0">
              <a:effectLst>
                <a:outerShdw blurRad="38100" dist="38100" dir="2700000" algn="tl">
                  <a:srgbClr val="000000">
                    <a:alpha val="43137"/>
                  </a:srgbClr>
                </a:outerShdw>
              </a:effectLst>
            </a:endParaRPr>
          </a:p>
        </p:txBody>
      </p:sp>
      <p:sp>
        <p:nvSpPr>
          <p:cNvPr id="4" name="Title 1"/>
          <p:cNvSpPr txBox="1">
            <a:spLocks/>
          </p:cNvSpPr>
          <p:nvPr/>
        </p:nvSpPr>
        <p:spPr>
          <a:xfrm>
            <a:off x="304800" y="30163"/>
            <a:ext cx="6477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3200" dirty="0">
                <a:effectLst>
                  <a:outerShdw blurRad="38100" dist="38100" dir="2700000" algn="tl">
                    <a:srgbClr val="000000">
                      <a:alpha val="43137"/>
                    </a:srgbClr>
                  </a:outerShdw>
                </a:effectLst>
                <a:latin typeface="Times New Roman" pitchFamily="18" charset="0"/>
              </a:rPr>
              <a:t>Local Government Seminar</a:t>
            </a:r>
            <a:br>
              <a:rPr lang="en-US" sz="3200" dirty="0">
                <a:effectLst>
                  <a:outerShdw blurRad="38100" dist="38100" dir="2700000" algn="tl">
                    <a:srgbClr val="000000">
                      <a:alpha val="43137"/>
                    </a:srgbClr>
                  </a:outerShdw>
                </a:effectLst>
                <a:latin typeface="Times New Roman" pitchFamily="18" charset="0"/>
              </a:rPr>
            </a:br>
            <a:r>
              <a:rPr lang="en-US" sz="3200" dirty="0">
                <a:effectLst>
                  <a:outerShdw blurRad="38100" dist="38100" dir="2700000" algn="tl">
                    <a:srgbClr val="000000">
                      <a:alpha val="43137"/>
                    </a:srgbClr>
                  </a:outerShdw>
                </a:effectLst>
                <a:latin typeface="Times New Roman" pitchFamily="18" charset="0"/>
              </a:rPr>
              <a:t>January </a:t>
            </a:r>
            <a:r>
              <a:rPr lang="en-US" sz="3200" dirty="0" smtClean="0">
                <a:effectLst>
                  <a:outerShdw blurRad="38100" dist="38100" dir="2700000" algn="tl">
                    <a:srgbClr val="000000">
                      <a:alpha val="43137"/>
                    </a:srgbClr>
                  </a:outerShdw>
                </a:effectLst>
                <a:latin typeface="Times New Roman" pitchFamily="18" charset="0"/>
              </a:rPr>
              <a:t>29, 2015</a:t>
            </a:r>
            <a:endParaRPr lang="en-US" sz="3200" dirty="0">
              <a:effectLst>
                <a:outerShdw blurRad="38100" dist="38100" dir="2700000" algn="tl">
                  <a:srgbClr val="000000">
                    <a:alpha val="43137"/>
                  </a:srgbClr>
                </a:outerShdw>
              </a:effectLst>
              <a:latin typeface="Times New Roman" pitchFamily="18" charset="0"/>
            </a:endParaRPr>
          </a:p>
        </p:txBody>
      </p:sp>
      <p:sp>
        <p:nvSpPr>
          <p:cNvPr id="5" name="Title 1"/>
          <p:cNvSpPr txBox="1">
            <a:spLocks/>
          </p:cNvSpPr>
          <p:nvPr/>
        </p:nvSpPr>
        <p:spPr>
          <a:xfrm>
            <a:off x="3733800" y="4724400"/>
            <a:ext cx="52578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2800" b="1" dirty="0" smtClean="0">
                <a:effectLst>
                  <a:outerShdw blurRad="38100" dist="38100" dir="2700000" algn="tl">
                    <a:srgbClr val="000000">
                      <a:alpha val="43137"/>
                    </a:srgbClr>
                  </a:outerShdw>
                </a:effectLst>
                <a:latin typeface="Times New Roman" pitchFamily="18" charset="0"/>
              </a:rPr>
              <a:t>Presented by:</a:t>
            </a:r>
          </a:p>
          <a:p>
            <a:r>
              <a:rPr lang="en-US" sz="2800" b="1" dirty="0" smtClean="0">
                <a:effectLst>
                  <a:outerShdw blurRad="38100" dist="38100" dir="2700000" algn="tl">
                    <a:srgbClr val="000000">
                      <a:alpha val="43137"/>
                    </a:srgbClr>
                  </a:outerShdw>
                </a:effectLst>
                <a:latin typeface="Times New Roman" pitchFamily="18" charset="0"/>
              </a:rPr>
              <a:t>Arthur (“Art”) </a:t>
            </a:r>
            <a:r>
              <a:rPr lang="en-US" sz="2800" b="1" dirty="0" err="1" smtClean="0">
                <a:effectLst>
                  <a:outerShdw blurRad="38100" dist="38100" dir="2700000" algn="tl">
                    <a:srgbClr val="000000">
                      <a:alpha val="43137"/>
                    </a:srgbClr>
                  </a:outerShdw>
                </a:effectLst>
                <a:latin typeface="Times New Roman" pitchFamily="18" charset="0"/>
              </a:rPr>
              <a:t>Pertile</a:t>
            </a:r>
            <a:r>
              <a:rPr lang="en-US" sz="2800" b="1" dirty="0" smtClean="0">
                <a:effectLst>
                  <a:outerShdw blurRad="38100" dist="38100" dir="2700000" algn="tl">
                    <a:srgbClr val="000000">
                      <a:alpha val="43137"/>
                    </a:srgbClr>
                  </a:outerShdw>
                </a:effectLst>
                <a:latin typeface="Times New Roman" pitchFamily="18" charset="0"/>
              </a:rPr>
              <a:t>, III</a:t>
            </a:r>
          </a:p>
          <a:p>
            <a:r>
              <a:rPr lang="en-US" sz="2800" b="1" dirty="0" smtClean="0">
                <a:effectLst>
                  <a:outerShdw blurRad="38100" dist="38100" dir="2700000" algn="tl">
                    <a:srgbClr val="000000">
                      <a:alpha val="43137"/>
                    </a:srgbClr>
                  </a:outerShdw>
                </a:effectLst>
                <a:latin typeface="Times New Roman" pitchFamily="18" charset="0"/>
              </a:rPr>
              <a:t>Partner</a:t>
            </a:r>
            <a:endParaRPr lang="en-US" sz="2800" b="1"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95141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4272" y="1600200"/>
            <a:ext cx="9139727" cy="44957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Clr>
                <a:schemeClr val="accent1"/>
              </a:buClr>
              <a:buFont typeface="Wingdings" panose="05000000000000000000" pitchFamily="2" charset="2"/>
              <a:buChar char="v"/>
            </a:pPr>
            <a:r>
              <a:rPr lang="en-US" sz="3200" dirty="0" err="1" smtClean="0"/>
              <a:t>Olsonville</a:t>
            </a:r>
            <a:r>
              <a:rPr lang="en-US" sz="3200" dirty="0" smtClean="0"/>
              <a:t> and the Town of Olson form a Local Government Corporation named “Non Compos Mentis” to provide governmental services to both cities with the governing body appointed by both cities.</a:t>
            </a:r>
          </a:p>
          <a:p>
            <a:pPr marL="0" indent="0">
              <a:buClr>
                <a:schemeClr val="accent1"/>
              </a:buClr>
              <a:buFont typeface="Arial" pitchFamily="34" charset="0"/>
              <a:buNone/>
            </a:pPr>
            <a:endParaRPr lang="en-US" sz="1600" dirty="0" smtClean="0"/>
          </a:p>
          <a:p>
            <a:pPr marL="857250" lvl="1" indent="-457200">
              <a:buClr>
                <a:schemeClr val="accent1"/>
              </a:buClr>
              <a:buFont typeface="Wingdings" panose="05000000000000000000" pitchFamily="2" charset="2"/>
              <a:buChar char="v"/>
            </a:pPr>
            <a:r>
              <a:rPr lang="en-US" sz="3200" dirty="0" smtClean="0"/>
              <a:t>The City Attorney for </a:t>
            </a:r>
            <a:r>
              <a:rPr lang="en-US" sz="3200" dirty="0" err="1" smtClean="0"/>
              <a:t>Olsonville</a:t>
            </a:r>
            <a:r>
              <a:rPr lang="en-US" sz="3200" dirty="0" smtClean="0"/>
              <a:t> is named General Counsel for “Non Compos Mentis.”</a:t>
            </a:r>
          </a:p>
          <a:p>
            <a:pPr>
              <a:buClr>
                <a:schemeClr val="accent1"/>
              </a:buClr>
              <a:buFont typeface="Wingdings" panose="05000000000000000000" pitchFamily="2" charset="2"/>
              <a:buChar char="v"/>
            </a:pPr>
            <a:endParaRPr lang="en-US" sz="1600" dirty="0" smtClean="0"/>
          </a:p>
          <a:p>
            <a:pPr marL="857250" lvl="1" indent="-457200">
              <a:buClr>
                <a:schemeClr val="accent1"/>
              </a:buClr>
              <a:buFont typeface="Wingdings" panose="05000000000000000000" pitchFamily="2" charset="2"/>
              <a:buChar char="v"/>
            </a:pPr>
            <a:r>
              <a:rPr lang="en-US" sz="3200" dirty="0" smtClean="0"/>
              <a:t>A matter comes before the “Non Compos Mentis” board that is good for “Non Compos Mentis,” but will have a negative effect on </a:t>
            </a:r>
            <a:r>
              <a:rPr lang="en-US" sz="3200" dirty="0" err="1" smtClean="0"/>
              <a:t>Olsonville</a:t>
            </a:r>
            <a:r>
              <a:rPr lang="en-US" sz="3200" dirty="0" smtClean="0"/>
              <a:t>.</a:t>
            </a:r>
            <a:endParaRPr lang="en-US" dirty="0" smtClean="0"/>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5357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2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2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28187" y="1600200"/>
            <a:ext cx="8887626"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000" dirty="0" smtClean="0"/>
          </a:p>
          <a:p>
            <a:pPr>
              <a:buClr>
                <a:schemeClr val="accent1"/>
              </a:buClr>
              <a:buFont typeface="Wingdings" panose="05000000000000000000" pitchFamily="2" charset="2"/>
              <a:buChar char="v"/>
            </a:pPr>
            <a:r>
              <a:rPr lang="en-US" sz="4000" dirty="0" smtClean="0"/>
              <a:t>	A lawyer employed or retained by a 	governmental entity represents the 	entity.</a:t>
            </a:r>
          </a:p>
          <a:p>
            <a:pPr marL="0" indent="0" algn="ctr">
              <a:buFont typeface="Arial" pitchFamily="34" charset="0"/>
              <a:buNone/>
            </a:pPr>
            <a:r>
              <a:rPr lang="en-US" sz="4000" dirty="0"/>
              <a:t/>
            </a:r>
            <a:br>
              <a:rPr lang="en-US" sz="4000" dirty="0"/>
            </a:br>
            <a:r>
              <a:rPr lang="en-US" sz="1600" dirty="0" smtClean="0"/>
              <a:t>Texas Disciplinary Rule of Professional Conduct, Section 1.12(a); Ethics Committee Opinion 633</a:t>
            </a:r>
          </a:p>
          <a:p>
            <a:pPr marL="0" indent="0">
              <a:buFont typeface="Arial" pitchFamily="34" charset="0"/>
              <a:buNone/>
            </a:pPr>
            <a:endParaRPr lang="en-US" sz="1600" dirty="0" smtClean="0"/>
          </a:p>
          <a:p>
            <a:pPr marL="457200" lvl="1" indent="0">
              <a:buFont typeface="Arial" pitchFamily="34" charset="0"/>
              <a:buNone/>
              <a:defRPr/>
            </a:pPr>
            <a:endParaRPr lang="en-US" sz="3200" dirty="0" smtClean="0"/>
          </a:p>
        </p:txBody>
      </p:sp>
    </p:spTree>
    <p:extLst>
      <p:ext uri="{BB962C8B-B14F-4D97-AF65-F5344CB8AC3E}">
        <p14:creationId xmlns:p14="http://schemas.microsoft.com/office/powerpoint/2010/main" val="48436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66700" y="1676400"/>
            <a:ext cx="8610600" cy="102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4400" dirty="0"/>
              <a:t>I AIN’T NO SNITCH!</a:t>
            </a:r>
          </a:p>
        </p:txBody>
      </p:sp>
      <p:sp>
        <p:nvSpPr>
          <p:cNvPr id="6"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pic>
        <p:nvPicPr>
          <p:cNvPr id="8" name="Picture 2" descr="C:\Users\bapollo\AppData\Local\Microsoft\Windows\Temporary Internet Files\Content.IE5\A3OM52F2\SnitchBook_NoRatGraphic_byTravis_1012-58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076" y="2726066"/>
            <a:ext cx="4115849" cy="2990850"/>
          </a:xfrm>
          <a:prstGeom prst="rect">
            <a:avLst/>
          </a:prstGeom>
          <a:ln w="228600" cap="sq" cmpd="thickThin">
            <a:solidFill>
              <a:schemeClr val="tx2">
                <a:lumMod val="50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5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0" y="2057400"/>
            <a:ext cx="9144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endParaRPr lang="en-US" dirty="0" smtClean="0">
              <a:solidFill>
                <a:schemeClr val="bg1"/>
              </a:solidFill>
              <a:effectLst>
                <a:outerShdw blurRad="38100" dist="38100" dir="2700000" algn="tl">
                  <a:srgbClr val="000000">
                    <a:alpha val="43137"/>
                  </a:srgbClr>
                </a:outerShdw>
              </a:effectLst>
            </a:endParaRPr>
          </a:p>
          <a:p>
            <a:pPr marL="971550" lvl="1" indent="-571500">
              <a:buClr>
                <a:schemeClr val="accent1"/>
              </a:buClr>
              <a:buFont typeface="Wingdings" panose="05000000000000000000" pitchFamily="2" charset="2"/>
              <a:buChar char="v"/>
            </a:pPr>
            <a:r>
              <a:rPr lang="en-US" sz="3900" dirty="0" smtClean="0"/>
              <a:t>A lawyer representing a governmental entity must take reasonable remedial actions whenever the lawyer learns or knows that:</a:t>
            </a:r>
            <a:endParaRPr lang="en-US" sz="3900" dirty="0"/>
          </a:p>
        </p:txBody>
      </p:sp>
    </p:spTree>
    <p:extLst>
      <p:ext uri="{BB962C8B-B14F-4D97-AF65-F5344CB8AC3E}">
        <p14:creationId xmlns:p14="http://schemas.microsoft.com/office/powerpoint/2010/main" val="224730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fontScale="90000"/>
          </a:bodyPr>
          <a:lstStyle/>
          <a:p>
            <a:pPr algn="ctr"/>
            <a:r>
              <a:rPr lang="en-US" dirty="0">
                <a:effectLst>
                  <a:outerShdw blurRad="38100" dist="38100" dir="2700000" algn="tl">
                    <a:srgbClr val="000000">
                      <a:alpha val="43137"/>
                    </a:srgbClr>
                  </a:outerShdw>
                </a:effectLst>
              </a:rPr>
              <a:t>DEALING WITH THE CLIENT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YOU </a:t>
            </a:r>
            <a:r>
              <a:rPr lang="en-US" dirty="0">
                <a:effectLst>
                  <a:outerShdw blurRad="38100" dist="38100" dir="2700000" algn="tl">
                    <a:srgbClr val="000000">
                      <a:alpha val="43137"/>
                    </a:srgbClr>
                  </a:outerShdw>
                </a:effectLst>
              </a:rPr>
              <a:t>CAN’T FIRE </a:t>
            </a:r>
            <a:endParaRPr lang="en-US"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8100" y="1600200"/>
            <a:ext cx="9067800" cy="45513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342900" algn="just">
              <a:buClr>
                <a:schemeClr val="accent1"/>
              </a:buClr>
              <a:buSzPct val="106000"/>
              <a:buFont typeface="Wingdings" panose="05000000000000000000" pitchFamily="2" charset="2"/>
              <a:buChar char="v"/>
            </a:pPr>
            <a:r>
              <a:rPr lang="en-US" sz="2400" dirty="0" smtClean="0"/>
              <a:t>(1) an officer, employee, or other person associated with the entity has committed or intends to commit a violation of a legal obligation to the entity or a violation of law which reasonably might be imputed to the entity;</a:t>
            </a:r>
          </a:p>
          <a:p>
            <a:pPr marL="400050" lvl="1" indent="0" algn="just">
              <a:buFont typeface="Arial" pitchFamily="34" charset="0"/>
              <a:buNone/>
            </a:pPr>
            <a:endParaRPr lang="en-US" sz="2400" dirty="0" smtClean="0"/>
          </a:p>
          <a:p>
            <a:pPr lvl="1" indent="-342900" algn="just">
              <a:buClr>
                <a:schemeClr val="accent1"/>
              </a:buClr>
              <a:buFont typeface="Wingdings" panose="05000000000000000000" pitchFamily="2" charset="2"/>
              <a:buChar char="v"/>
            </a:pPr>
            <a:r>
              <a:rPr lang="en-US" sz="2400" dirty="0" smtClean="0"/>
              <a:t>(2) the violation is likely to result in substantial injury to the entity; and</a:t>
            </a:r>
          </a:p>
          <a:p>
            <a:pPr marL="0" indent="0" algn="just">
              <a:buFont typeface="Arial" pitchFamily="34" charset="0"/>
              <a:buNone/>
            </a:pPr>
            <a:endParaRPr lang="en-US" sz="2400" dirty="0" smtClean="0"/>
          </a:p>
          <a:p>
            <a:pPr lvl="1" indent="-342900" algn="just">
              <a:buClr>
                <a:schemeClr val="accent1"/>
              </a:buClr>
              <a:buFont typeface="Wingdings" panose="05000000000000000000" pitchFamily="2" charset="2"/>
              <a:buChar char="v"/>
            </a:pPr>
            <a:r>
              <a:rPr lang="en-US" sz="2400" dirty="0" smtClean="0"/>
              <a:t>(3) the violation is related to a matter within the scope of the lawyer’s representation of the entity.</a:t>
            </a:r>
          </a:p>
          <a:p>
            <a:pPr lvl="1" algn="just"/>
            <a:endParaRPr lang="en-US" sz="2400" dirty="0" smtClean="0"/>
          </a:p>
          <a:p>
            <a:pPr marL="0" indent="0">
              <a:buFont typeface="Arial" pitchFamily="34" charset="0"/>
              <a:buNone/>
            </a:pPr>
            <a:r>
              <a:rPr lang="en-US" sz="1400" dirty="0" smtClean="0"/>
              <a:t>        Texas Disciplinary Rule of Professional Conduct, Section 1.12(b)</a:t>
            </a:r>
          </a:p>
          <a:p>
            <a:pPr marL="457200" lvl="1" indent="0">
              <a:buFont typeface="Arial" pitchFamily="34" charset="0"/>
              <a:buNone/>
              <a:defRPr/>
            </a:pPr>
            <a:endParaRPr lang="en-US" dirty="0" smtClean="0"/>
          </a:p>
        </p:txBody>
      </p:sp>
    </p:spTree>
    <p:extLst>
      <p:ext uri="{BB962C8B-B14F-4D97-AF65-F5344CB8AC3E}">
        <p14:creationId xmlns:p14="http://schemas.microsoft.com/office/powerpoint/2010/main" val="305311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8">
                                            <p:txEl>
                                              <p:pRg st="4" end="4"/>
                                            </p:txEl>
                                          </p:spTgt>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wipe(left)">
                                      <p:cBhvr>
                                        <p:cTn id="21"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1688</TotalTime>
  <Words>1418</Words>
  <Application>Microsoft Office PowerPoint</Application>
  <PresentationFormat>On-screen Show (4:3)</PresentationFormat>
  <Paragraphs>210</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2_Office Theme</vt:lpstr>
      <vt:lpstr>Dealing With The Client You Can’t Fire</vt:lpstr>
      <vt:lpstr>DEALING WITH THE CLIENT  YOU CAN’T FIRE </vt:lpstr>
      <vt:lpstr>PowerPoint Presentation</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 </vt:lpstr>
      <vt:lpstr>Dealing With The Client You Can’t Fire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Clerk</dc:creator>
  <cp:lastModifiedBy>Sylvia Motes</cp:lastModifiedBy>
  <cp:revision>42</cp:revision>
  <dcterms:created xsi:type="dcterms:W3CDTF">2013-09-23T18:22:46Z</dcterms:created>
  <dcterms:modified xsi:type="dcterms:W3CDTF">2015-01-22T16:28:36Z</dcterms:modified>
</cp:coreProperties>
</file>