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08"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4223585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677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909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20344939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89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74466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262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03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563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698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56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91250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5770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949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93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6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157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757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81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706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3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1/27/2015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165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1524000"/>
            <a:ext cx="9144000" cy="4572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524000"/>
          </a:xfrm>
          <a:prstGeom prst="rect">
            <a:avLst/>
          </a:prstGeom>
          <a:solidFill>
            <a:srgbClr val="0C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2785873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096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3242946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officer.com/article/10250041/the-internal-affairs-investigator&amp;ei=tKTCVLOeIIG8ggSN14G4Cw&amp;psig=AFQjCNECXWphP8cqQjw1k0xt3wl7LV9Utw&amp;ust=1422128683482742" TargetMode="External"/><Relationship Id="rId2" Type="http://schemas.openxmlformats.org/officeDocument/2006/relationships/hyperlink" Target="http://www.texasattorneygenera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0CAcQjRw&amp;url=https://johncornacchia.wordpress.com/2011/10/16/our-need-and-obligation-to-reduce-impervious-cover-by-john-cornacchia/&amp;ei=rdW_VMeHJ8uegwSfg4GYBg&amp;psig=AFQjCNFXNlRKVZ69NHJa4vPcPFyxUMzVYw&amp;ust=142194460361045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68575"/>
            <a:ext cx="8991600" cy="1470025"/>
          </a:xfrm>
        </p:spPr>
        <p:txBody>
          <a:bodyPr>
            <a:noAutofit/>
          </a:bodyPr>
          <a:lstStyle/>
          <a:p>
            <a:pPr algn="ctr"/>
            <a:r>
              <a:rPr lang="en-US" sz="6000" b="1" dirty="0" smtClean="0">
                <a:effectLst>
                  <a:outerShdw blurRad="38100" dist="38100" dir="2700000" algn="tl">
                    <a:srgbClr val="000000">
                      <a:alpha val="43137"/>
                    </a:srgbClr>
                  </a:outerShdw>
                </a:effectLst>
              </a:rPr>
              <a:t>The Public Information Act</a:t>
            </a:r>
            <a:br>
              <a:rPr lang="en-US" sz="6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Rights and Responsibilities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of a Governmental Body</a:t>
            </a:r>
            <a:endParaRPr lang="en-US" sz="6000" b="1" dirty="0">
              <a:effectLst>
                <a:outerShdw blurRad="38100" dist="38100" dir="2700000" algn="tl">
                  <a:srgbClr val="000000">
                    <a:alpha val="43137"/>
                  </a:srgbClr>
                </a:outerShdw>
              </a:effectLst>
            </a:endParaRPr>
          </a:p>
        </p:txBody>
      </p:sp>
      <p:sp>
        <p:nvSpPr>
          <p:cNvPr id="4" name="Title 1"/>
          <p:cNvSpPr txBox="1">
            <a:spLocks/>
          </p:cNvSpPr>
          <p:nvPr/>
        </p:nvSpPr>
        <p:spPr>
          <a:xfrm>
            <a:off x="304800" y="30163"/>
            <a:ext cx="64770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3200" dirty="0">
                <a:effectLst>
                  <a:outerShdw blurRad="38100" dist="38100" dir="2700000" algn="tl">
                    <a:srgbClr val="000000">
                      <a:alpha val="43137"/>
                    </a:srgbClr>
                  </a:outerShdw>
                </a:effectLst>
                <a:latin typeface="Times New Roman" pitchFamily="18" charset="0"/>
              </a:rPr>
              <a:t>Local Government Seminar</a:t>
            </a:r>
            <a:br>
              <a:rPr lang="en-US" sz="3200" dirty="0">
                <a:effectLst>
                  <a:outerShdw blurRad="38100" dist="38100" dir="2700000" algn="tl">
                    <a:srgbClr val="000000">
                      <a:alpha val="43137"/>
                    </a:srgbClr>
                  </a:outerShdw>
                </a:effectLst>
                <a:latin typeface="Times New Roman" pitchFamily="18" charset="0"/>
              </a:rPr>
            </a:br>
            <a:r>
              <a:rPr lang="en-US" sz="3200" dirty="0">
                <a:effectLst>
                  <a:outerShdw blurRad="38100" dist="38100" dir="2700000" algn="tl">
                    <a:srgbClr val="000000">
                      <a:alpha val="43137"/>
                    </a:srgbClr>
                  </a:outerShdw>
                </a:effectLst>
                <a:latin typeface="Times New Roman" pitchFamily="18" charset="0"/>
              </a:rPr>
              <a:t>January </a:t>
            </a:r>
            <a:r>
              <a:rPr lang="en-US" sz="3200" dirty="0" smtClean="0">
                <a:effectLst>
                  <a:outerShdw blurRad="38100" dist="38100" dir="2700000" algn="tl">
                    <a:srgbClr val="000000">
                      <a:alpha val="43137"/>
                    </a:srgbClr>
                  </a:outerShdw>
                </a:effectLst>
                <a:latin typeface="Times New Roman" pitchFamily="18" charset="0"/>
              </a:rPr>
              <a:t>29, 2015</a:t>
            </a:r>
            <a:endParaRPr lang="en-US" sz="3200" dirty="0">
              <a:effectLst>
                <a:outerShdw blurRad="38100" dist="38100" dir="2700000" algn="tl">
                  <a:srgbClr val="000000">
                    <a:alpha val="43137"/>
                  </a:srgbClr>
                </a:outerShdw>
              </a:effectLst>
              <a:latin typeface="Times New Roman" pitchFamily="18" charset="0"/>
            </a:endParaRPr>
          </a:p>
        </p:txBody>
      </p:sp>
      <p:sp>
        <p:nvSpPr>
          <p:cNvPr id="5" name="Title 1"/>
          <p:cNvSpPr txBox="1">
            <a:spLocks/>
          </p:cNvSpPr>
          <p:nvPr/>
        </p:nvSpPr>
        <p:spPr>
          <a:xfrm>
            <a:off x="6858000" y="4930775"/>
            <a:ext cx="25146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2800" b="1" dirty="0" smtClean="0">
                <a:effectLst>
                  <a:outerShdw blurRad="38100" dist="38100" dir="2700000" algn="tl">
                    <a:srgbClr val="000000">
                      <a:alpha val="43137"/>
                    </a:srgbClr>
                  </a:outerShdw>
                </a:effectLst>
                <a:latin typeface="Times New Roman" pitchFamily="18" charset="0"/>
              </a:rPr>
              <a:t>Presented by:</a:t>
            </a:r>
          </a:p>
          <a:p>
            <a:r>
              <a:rPr lang="en-US" sz="2800" b="1" dirty="0" smtClean="0">
                <a:effectLst>
                  <a:outerShdw blurRad="38100" dist="38100" dir="2700000" algn="tl">
                    <a:srgbClr val="000000">
                      <a:alpha val="43137"/>
                    </a:srgbClr>
                  </a:outerShdw>
                </a:effectLst>
                <a:latin typeface="Times New Roman" pitchFamily="18" charset="0"/>
              </a:rPr>
              <a:t>Barry Gaines</a:t>
            </a:r>
            <a:endParaRPr lang="en-US" sz="2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142248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b="1" dirty="0">
                <a:effectLst>
                  <a:outerShdw blurRad="38100" dist="38100" dir="2700000" algn="tl">
                    <a:srgbClr val="000000">
                      <a:alpha val="43137"/>
                    </a:srgbClr>
                  </a:outerShdw>
                </a:effectLst>
              </a:rPr>
              <a:t>Previous Determinations: Two Types</a:t>
            </a:r>
            <a:endParaRPr lang="en-US" b="1" dirty="0">
              <a:effectLst>
                <a:outerShdw blurRad="38100" dist="38100" dir="2700000" algn="tl">
                  <a:srgbClr val="000000">
                    <a:alpha val="43137"/>
                  </a:srgbClr>
                </a:outerShdw>
              </a:effectLst>
            </a:endParaRPr>
          </a:p>
        </p:txBody>
      </p:sp>
      <p:sp>
        <p:nvSpPr>
          <p:cNvPr id="5" name="Content Placeholder 3"/>
          <p:cNvSpPr>
            <a:spLocks noGrp="1"/>
          </p:cNvSpPr>
          <p:nvPr>
            <p:ph sz="half" idx="1"/>
          </p:nvPr>
        </p:nvSpPr>
        <p:spPr>
          <a:xfrm>
            <a:off x="0" y="1600200"/>
            <a:ext cx="9144000" cy="4525963"/>
          </a:xfrm>
        </p:spPr>
        <p:txBody>
          <a:bodyPr/>
          <a:lstStyle/>
          <a:p>
            <a:r>
              <a:rPr lang="en-US" dirty="0"/>
              <a:t>Type Two (must meet all five criteria)</a:t>
            </a:r>
          </a:p>
          <a:p>
            <a:pPr lvl="1"/>
            <a:r>
              <a:rPr lang="en-US" sz="2000" dirty="0"/>
              <a:t>Information at issue falls within a specific category of information on which the AG previously rendered a decision.</a:t>
            </a:r>
          </a:p>
          <a:p>
            <a:pPr lvl="1"/>
            <a:r>
              <a:rPr lang="en-US" sz="2000" dirty="0"/>
              <a:t>Decision is applicable to the governmental body who received the request.</a:t>
            </a:r>
          </a:p>
          <a:p>
            <a:pPr lvl="1"/>
            <a:r>
              <a:rPr lang="en-US" sz="2000" dirty="0"/>
              <a:t>Decision concludes the specific category of information either is or is not excepted from disclosure.</a:t>
            </a:r>
          </a:p>
          <a:p>
            <a:pPr lvl="1"/>
            <a:r>
              <a:rPr lang="en-US" sz="2000" dirty="0"/>
              <a:t>Elements of law, facts and circumstances are met with respect to the previous decision’s conclusion</a:t>
            </a:r>
          </a:p>
          <a:p>
            <a:pPr lvl="1"/>
            <a:r>
              <a:rPr lang="en-US" sz="2000" dirty="0"/>
              <a:t>Decision explicitly provides that it may be relied on to withhold information without seeking a new decision. </a:t>
            </a:r>
          </a:p>
          <a:p>
            <a:pPr marL="0" indent="0">
              <a:buNone/>
            </a:pPr>
            <a:endParaRPr lang="en-US" dirty="0"/>
          </a:p>
        </p:txBody>
      </p:sp>
    </p:spTree>
    <p:extLst>
      <p:ext uri="{BB962C8B-B14F-4D97-AF65-F5344CB8AC3E}">
        <p14:creationId xmlns:p14="http://schemas.microsoft.com/office/powerpoint/2010/main" val="15203758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4800" b="1" dirty="0" smtClean="0">
                <a:effectLst>
                  <a:outerShdw blurRad="38100" dist="38100" dir="2700000" algn="tl">
                    <a:srgbClr val="000000">
                      <a:alpha val="43137"/>
                    </a:srgbClr>
                  </a:outerShdw>
                </a:effectLst>
              </a:rPr>
              <a:t>Exceptions to the Release</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 of Public Information</a:t>
            </a:r>
            <a:endParaRPr lang="en-US" sz="4800" b="1" dirty="0">
              <a:effectLst>
                <a:outerShdw blurRad="38100" dist="38100" dir="2700000" algn="tl">
                  <a:srgbClr val="000000">
                    <a:alpha val="43137"/>
                  </a:srgbClr>
                </a:outerShdw>
              </a:effectLst>
            </a:endParaRPr>
          </a:p>
        </p:txBody>
      </p:sp>
      <p:sp>
        <p:nvSpPr>
          <p:cNvPr id="6" name="Content Placeholder 4"/>
          <p:cNvSpPr>
            <a:spLocks noGrp="1"/>
          </p:cNvSpPr>
          <p:nvPr>
            <p:ph sz="quarter" idx="4294967295"/>
          </p:nvPr>
        </p:nvSpPr>
        <p:spPr>
          <a:xfrm>
            <a:off x="227012" y="1444294"/>
            <a:ext cx="4040188" cy="3941763"/>
          </a:xfrm>
          <a:prstGeom prst="rect">
            <a:avLst/>
          </a:prstGeom>
        </p:spPr>
        <p:txBody>
          <a:bodyPr>
            <a:noAutofit/>
          </a:bodyPr>
          <a:lstStyle/>
          <a:p>
            <a:r>
              <a:rPr lang="en-US" sz="2400" dirty="0"/>
              <a:t>Government Code Section </a:t>
            </a:r>
            <a:r>
              <a:rPr lang="en-US" sz="2400" dirty="0" smtClean="0"/>
              <a:t>552.130  motor vehicle records</a:t>
            </a:r>
            <a:endParaRPr lang="en-US" sz="2400" dirty="0"/>
          </a:p>
          <a:p>
            <a:r>
              <a:rPr lang="en-US" sz="2400" dirty="0"/>
              <a:t>Government Code Section </a:t>
            </a:r>
            <a:r>
              <a:rPr lang="en-US" sz="2400" dirty="0" smtClean="0"/>
              <a:t>552.108       law enforcement</a:t>
            </a:r>
            <a:endParaRPr lang="en-US" sz="2400" dirty="0"/>
          </a:p>
          <a:p>
            <a:r>
              <a:rPr lang="en-US" sz="2400" dirty="0" smtClean="0"/>
              <a:t>Government </a:t>
            </a:r>
            <a:r>
              <a:rPr lang="en-US" sz="2400" dirty="0"/>
              <a:t>Code Section 552.110   (Notice to the 3</a:t>
            </a:r>
            <a:r>
              <a:rPr lang="en-US" sz="2400" baseline="30000" dirty="0"/>
              <a:t>rd</a:t>
            </a:r>
            <a:r>
              <a:rPr lang="en-US" sz="2400" dirty="0"/>
              <a:t> party under 552.305)</a:t>
            </a:r>
          </a:p>
          <a:p>
            <a:endParaRPr lang="en-US" sz="2400" dirty="0"/>
          </a:p>
        </p:txBody>
      </p:sp>
      <p:sp>
        <p:nvSpPr>
          <p:cNvPr id="8" name="Text Placeholder 3"/>
          <p:cNvSpPr txBox="1">
            <a:spLocks/>
          </p:cNvSpPr>
          <p:nvPr/>
        </p:nvSpPr>
        <p:spPr>
          <a:xfrm>
            <a:off x="228600" y="5257800"/>
            <a:ext cx="4040188" cy="762000"/>
          </a:xfrm>
          <a:prstGeom prst="rect">
            <a:avLst/>
          </a:prstGeom>
          <a:solidFill>
            <a:srgbClr val="2DA2BF"/>
          </a:solidFill>
          <a:ln w="9652">
            <a:solidFill>
              <a:srgbClr val="2DA2BF"/>
            </a:solidFill>
            <a:miter lim="800000"/>
          </a:ln>
        </p:spPr>
        <p:txBody>
          <a:bodyPr vert="horz" lIns="182880" anchor="ctr">
            <a:normAutofit/>
          </a:bodyPr>
          <a:lstStyle>
            <a:lvl1pPr marL="0" indent="0" algn="l" rtl="0" eaLnBrk="1" latinLnBrk="0" hangingPunct="1">
              <a:spcBef>
                <a:spcPts val="400"/>
              </a:spcBef>
              <a:spcAft>
                <a:spcPts val="0"/>
              </a:spcAft>
              <a:buClr>
                <a:schemeClr val="accent1"/>
              </a:buClr>
              <a:buSzPct val="68000"/>
              <a:buFont typeface="Wingdings 3"/>
              <a:buNone/>
              <a:defRPr kumimoji="0" sz="2400" b="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0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18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2400" b="0" i="0" u="none" strike="noStrike" kern="1200" cap="none" spc="0" normalizeH="0" baseline="0" noProof="0" smtClean="0">
                <a:ln>
                  <a:noFill/>
                </a:ln>
                <a:solidFill>
                  <a:sysClr val="window" lastClr="FFFFFF"/>
                </a:solidFill>
                <a:effectLst/>
                <a:uLnTx/>
                <a:uFillTx/>
                <a:latin typeface="Lucida Sans Unicode"/>
                <a:ea typeface="+mn-ea"/>
                <a:cs typeface="+mn-cs"/>
              </a:rPr>
              <a:t>Confidential Information</a:t>
            </a:r>
            <a:endParaRPr kumimoji="0" lang="en-US" sz="2400" b="0" i="0" u="none" strike="noStrike" kern="1200" cap="none" spc="0" normalizeH="0" baseline="0" noProof="0" dirty="0">
              <a:ln>
                <a:noFill/>
              </a:ln>
              <a:solidFill>
                <a:sysClr val="window" lastClr="FFFFFF"/>
              </a:solidFill>
              <a:effectLst/>
              <a:uLnTx/>
              <a:uFillTx/>
              <a:latin typeface="Lucida Sans Unicode"/>
              <a:ea typeface="+mn-ea"/>
              <a:cs typeface="+mn-cs"/>
            </a:endParaRPr>
          </a:p>
        </p:txBody>
      </p:sp>
      <p:sp>
        <p:nvSpPr>
          <p:cNvPr id="9" name="Content Placeholder 6"/>
          <p:cNvSpPr>
            <a:spLocks noGrp="1"/>
          </p:cNvSpPr>
          <p:nvPr>
            <p:ph sz="quarter" idx="4294967295"/>
          </p:nvPr>
        </p:nvSpPr>
        <p:spPr>
          <a:xfrm>
            <a:off x="4873625" y="1544637"/>
            <a:ext cx="4270375" cy="3941763"/>
          </a:xfrm>
          <a:prstGeom prst="rect">
            <a:avLst/>
          </a:prstGeom>
        </p:spPr>
        <p:txBody>
          <a:bodyPr>
            <a:normAutofit/>
          </a:bodyPr>
          <a:lstStyle/>
          <a:p>
            <a:r>
              <a:rPr lang="en-US" sz="2400" dirty="0"/>
              <a:t>Attorney/Client Privileged Information</a:t>
            </a:r>
          </a:p>
          <a:p>
            <a:r>
              <a:rPr lang="en-US" sz="2400" dirty="0"/>
              <a:t>Information Relating to Litigation</a:t>
            </a:r>
          </a:p>
          <a:p>
            <a:r>
              <a:rPr lang="en-US" sz="2400" dirty="0"/>
              <a:t>Agency Memoranda (Deliberative Process)</a:t>
            </a:r>
          </a:p>
          <a:p>
            <a:endParaRPr lang="en-US" dirty="0"/>
          </a:p>
        </p:txBody>
      </p:sp>
      <p:sp>
        <p:nvSpPr>
          <p:cNvPr id="11" name="Text Placeholder 5"/>
          <p:cNvSpPr txBox="1">
            <a:spLocks/>
          </p:cNvSpPr>
          <p:nvPr/>
        </p:nvSpPr>
        <p:spPr>
          <a:xfrm>
            <a:off x="4873625" y="5257800"/>
            <a:ext cx="4041775" cy="762000"/>
          </a:xfrm>
          <a:prstGeom prst="rect">
            <a:avLst/>
          </a:prstGeom>
          <a:solidFill>
            <a:srgbClr val="2DA2BF"/>
          </a:solidFill>
          <a:ln w="9652">
            <a:solidFill>
              <a:srgbClr val="2DA2BF"/>
            </a:solidFill>
            <a:miter lim="800000"/>
          </a:ln>
        </p:spPr>
        <p:txBody>
          <a:bodyPr vert="horz" lIns="182880" anchor="ctr">
            <a:normAutofit lnSpcReduction="10000"/>
          </a:bodyPr>
          <a:lstStyle>
            <a:lvl1pPr marL="0" indent="0" algn="l" rtl="0" eaLnBrk="1" latinLnBrk="0" hangingPunct="1">
              <a:spcBef>
                <a:spcPts val="400"/>
              </a:spcBef>
              <a:spcAft>
                <a:spcPts val="0"/>
              </a:spcAft>
              <a:buClr>
                <a:schemeClr val="accent1"/>
              </a:buClr>
              <a:buSzPct val="68000"/>
              <a:buFont typeface="Wingdings 3"/>
              <a:buNone/>
              <a:defRPr kumimoji="0" sz="2400" b="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0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18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ctr"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2400" b="0" i="0" u="none" strike="noStrike" kern="1200" cap="none" spc="0" normalizeH="0" baseline="0" noProof="0" smtClean="0">
                <a:ln>
                  <a:noFill/>
                </a:ln>
                <a:solidFill>
                  <a:sysClr val="window" lastClr="FFFFFF"/>
                </a:solidFill>
                <a:effectLst/>
                <a:uLnTx/>
                <a:uFillTx/>
                <a:latin typeface="Lucida Sans Unicode"/>
                <a:ea typeface="+mn-ea"/>
                <a:cs typeface="+mn-cs"/>
              </a:rPr>
              <a:t>Other Exceptions to Release of Information </a:t>
            </a:r>
            <a:endParaRPr kumimoji="0" lang="en-US" sz="2400" b="0" i="0" u="none" strike="noStrike" kern="1200" cap="none" spc="0" normalizeH="0" baseline="0" noProof="0" dirty="0">
              <a:ln>
                <a:noFill/>
              </a:ln>
              <a:solidFill>
                <a:sysClr val="window" lastClr="FFFFFF"/>
              </a:solidFill>
              <a:effectLst/>
              <a:uLnTx/>
              <a:uFillTx/>
              <a:latin typeface="Lucida Sans Unicode"/>
              <a:ea typeface="+mn-ea"/>
              <a:cs typeface="+mn-cs"/>
            </a:endParaRPr>
          </a:p>
        </p:txBody>
      </p:sp>
    </p:spTree>
    <p:extLst>
      <p:ext uri="{BB962C8B-B14F-4D97-AF65-F5344CB8AC3E}">
        <p14:creationId xmlns:p14="http://schemas.microsoft.com/office/powerpoint/2010/main" val="18523501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Public Information</a:t>
            </a:r>
            <a:endParaRPr lang="en-US" sz="4800" b="1" dirty="0"/>
          </a:p>
        </p:txBody>
      </p:sp>
      <p:sp>
        <p:nvSpPr>
          <p:cNvPr id="3" name="Content Placeholder 7"/>
          <p:cNvSpPr txBox="1">
            <a:spLocks/>
          </p:cNvSpPr>
          <p:nvPr/>
        </p:nvSpPr>
        <p:spPr>
          <a:xfrm>
            <a:off x="0" y="1481328"/>
            <a:ext cx="9144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552.022 Categories of Public Information   (not excepted unless confidential)</a:t>
            </a:r>
          </a:p>
          <a:p>
            <a:pPr lvl="1"/>
            <a:r>
              <a:rPr lang="en-US" sz="2000" dirty="0" smtClean="0"/>
              <a:t>Salary, title, and dates of employment</a:t>
            </a:r>
          </a:p>
          <a:p>
            <a:pPr lvl="1"/>
            <a:r>
              <a:rPr lang="en-US" sz="2000" dirty="0" smtClean="0"/>
              <a:t>Policy statement adopted or issued by agency</a:t>
            </a:r>
          </a:p>
          <a:p>
            <a:pPr lvl="1"/>
            <a:r>
              <a:rPr lang="en-US" sz="2000" dirty="0" smtClean="0"/>
              <a:t>Settlement agreement to which a GB is a party</a:t>
            </a:r>
          </a:p>
          <a:p>
            <a:r>
              <a:rPr lang="en-US" sz="2400" dirty="0" smtClean="0"/>
              <a:t>552.0225 Investment Information</a:t>
            </a:r>
          </a:p>
          <a:p>
            <a:r>
              <a:rPr lang="en-US" sz="2400" dirty="0" smtClean="0"/>
              <a:t>Information made public by a statute</a:t>
            </a:r>
          </a:p>
          <a:p>
            <a:pPr lvl="1"/>
            <a:r>
              <a:rPr lang="en-US" sz="2000" dirty="0" smtClean="0"/>
              <a:t>551.022 Minutes and Recordings of Open Meetings</a:t>
            </a:r>
            <a:endParaRPr lang="en-US" sz="2000" dirty="0"/>
          </a:p>
        </p:txBody>
      </p:sp>
    </p:spTree>
    <p:extLst>
      <p:ext uri="{BB962C8B-B14F-4D97-AF65-F5344CB8AC3E}">
        <p14:creationId xmlns:p14="http://schemas.microsoft.com/office/powerpoint/2010/main" val="36961755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sz="4800" b="1" dirty="0" smtClean="0"/>
              <a:t>Penalty for Failing to Provide </a:t>
            </a:r>
            <a:br>
              <a:rPr lang="en-US" sz="4800" b="1" dirty="0" smtClean="0"/>
            </a:br>
            <a:r>
              <a:rPr lang="en-US" sz="4800" b="1" dirty="0" smtClean="0"/>
              <a:t>Public Information</a:t>
            </a:r>
            <a:endParaRPr lang="en-US" sz="4800" b="1" dirty="0"/>
          </a:p>
        </p:txBody>
      </p:sp>
      <p:sp>
        <p:nvSpPr>
          <p:cNvPr id="3" name="Content Placeholder 7"/>
          <p:cNvSpPr txBox="1">
            <a:spLocks/>
          </p:cNvSpPr>
          <p:nvPr/>
        </p:nvSpPr>
        <p:spPr>
          <a:xfrm>
            <a:off x="0" y="1481328"/>
            <a:ext cx="9144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An officer for Public Information or his agent commits an offense that constitutes official misconduct by failing or refusing to give access or permit copying of public information as provided by the PIA</a:t>
            </a:r>
          </a:p>
          <a:p>
            <a:r>
              <a:rPr lang="en-US" sz="2400" dirty="0"/>
              <a:t>Up to $1000 fine and/or up to 6 months in jail</a:t>
            </a:r>
          </a:p>
        </p:txBody>
      </p:sp>
      <p:pic>
        <p:nvPicPr>
          <p:cNvPr id="4098" name="Picture 2" descr="http://ts1.mm.bing.net/th?&amp;id=HN.608045014529016129&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b="4438"/>
          <a:stretch/>
        </p:blipFill>
        <p:spPr bwMode="auto">
          <a:xfrm>
            <a:off x="3214688" y="3276600"/>
            <a:ext cx="2714625" cy="2730691"/>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513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t>Penalties for Disclosing Confidential Information</a:t>
            </a:r>
            <a:endParaRPr lang="en-US" sz="4800" b="1" dirty="0"/>
          </a:p>
        </p:txBody>
      </p:sp>
      <p:sp>
        <p:nvSpPr>
          <p:cNvPr id="3" name="Content Placeholder 7"/>
          <p:cNvSpPr txBox="1">
            <a:spLocks/>
          </p:cNvSpPr>
          <p:nvPr/>
        </p:nvSpPr>
        <p:spPr>
          <a:xfrm>
            <a:off x="0" y="1417637"/>
            <a:ext cx="9144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Government Code (PIA)</a:t>
            </a:r>
          </a:p>
          <a:p>
            <a:r>
              <a:rPr lang="en-US" sz="2400" dirty="0"/>
              <a:t>A person commits an offense that constitutes official misconduct by distributing information considered confidential under the PIA</a:t>
            </a:r>
          </a:p>
          <a:p>
            <a:r>
              <a:rPr lang="en-US" sz="2400" dirty="0"/>
              <a:t>Up to $1000 fine and/or up to 6 months in jail</a:t>
            </a:r>
          </a:p>
          <a:p>
            <a:pPr marL="0" indent="0">
              <a:buNone/>
            </a:pPr>
            <a:r>
              <a:rPr lang="en-US" sz="2400" dirty="0"/>
              <a:t>Be aware of particular statutes that the GB you represent must comply with because they often provide penalties as well.</a:t>
            </a:r>
            <a:endParaRPr lang="en-US" sz="2400" dirty="0"/>
          </a:p>
        </p:txBody>
      </p:sp>
      <p:pic>
        <p:nvPicPr>
          <p:cNvPr id="5122" name="Picture 2" descr="http://ts4.mm.bing.net/th?id=HN.608012608998475341&amp;w=132&amp;h=148&amp;c=7&amp;rs=1&amp;qlt=90&amp;o=4&amp;pid=1.7"/>
          <p:cNvPicPr>
            <a:picLocks noChangeAspect="1" noChangeArrowheads="1"/>
          </p:cNvPicPr>
          <p:nvPr/>
        </p:nvPicPr>
        <p:blipFill rotWithShape="1">
          <a:blip r:embed="rId2">
            <a:extLst>
              <a:ext uri="{28A0092B-C50C-407E-A947-70E740481C1C}">
                <a14:useLocalDpi xmlns:a14="http://schemas.microsoft.com/office/drawing/2010/main" val="0"/>
              </a:ext>
            </a:extLst>
          </a:blip>
          <a:srcRect b="9785"/>
          <a:stretch/>
        </p:blipFill>
        <p:spPr bwMode="auto">
          <a:xfrm>
            <a:off x="3594538" y="4042406"/>
            <a:ext cx="1954924" cy="1977394"/>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56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74638"/>
            <a:ext cx="8648700" cy="1143000"/>
          </a:xfrm>
        </p:spPr>
        <p:txBody>
          <a:bodyPr>
            <a:normAutofit fontScale="90000"/>
          </a:bodyPr>
          <a:lstStyle/>
          <a:p>
            <a:pPr algn="ctr"/>
            <a:r>
              <a:rPr lang="en-US" sz="6600" b="1" dirty="0" smtClean="0">
                <a:effectLst>
                  <a:outerShdw blurRad="38100" dist="38100" dir="2700000" algn="tl">
                    <a:srgbClr val="000000">
                      <a:alpha val="43137"/>
                    </a:srgbClr>
                  </a:outerShdw>
                </a:effectLst>
              </a:rPr>
              <a:t>The Public Information Act</a:t>
            </a:r>
            <a:endParaRPr lang="en-US" sz="6600"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0" y="1600200"/>
            <a:ext cx="9144000" cy="2971800"/>
          </a:xfrm>
        </p:spPr>
        <p:txBody>
          <a:bodyPr>
            <a:normAutofit fontScale="85000" lnSpcReduction="20000"/>
          </a:bodyPr>
          <a:lstStyle/>
          <a:p>
            <a:r>
              <a:rPr lang="en-US" sz="3200" dirty="0"/>
              <a:t>Located in Chapter 552 of the Texas Government </a:t>
            </a:r>
            <a:r>
              <a:rPr lang="en-US" sz="3200" dirty="0" smtClean="0"/>
              <a:t>Code</a:t>
            </a:r>
            <a:br>
              <a:rPr lang="en-US" sz="3200" dirty="0" smtClean="0"/>
            </a:br>
            <a:endParaRPr lang="en-US" sz="3200" dirty="0"/>
          </a:p>
          <a:p>
            <a:r>
              <a:rPr lang="en-US" sz="3200" dirty="0"/>
              <a:t>The text of the PIA and the handbook created by the Attorney General of Texas are available on the AG’s website  </a:t>
            </a:r>
            <a:r>
              <a:rPr lang="en-US" sz="3200" dirty="0" smtClean="0">
                <a:hlinkClick r:id="rId2"/>
              </a:rPr>
              <a:t>www.texasattorneygeneral.gov</a:t>
            </a:r>
            <a:r>
              <a:rPr lang="en-US" sz="3200" dirty="0" smtClean="0"/>
              <a:t/>
            </a:r>
            <a:br>
              <a:rPr lang="en-US" sz="3200" dirty="0" smtClean="0"/>
            </a:br>
            <a:endParaRPr lang="en-US" sz="3200" dirty="0"/>
          </a:p>
          <a:p>
            <a:r>
              <a:rPr lang="en-US" sz="3200" dirty="0"/>
              <a:t>The PIA applies to every “governmental body” as defined in the Government Code.</a:t>
            </a:r>
          </a:p>
          <a:p>
            <a:endParaRPr lang="en-US" sz="3200" dirty="0"/>
          </a:p>
        </p:txBody>
      </p:sp>
      <p:sp>
        <p:nvSpPr>
          <p:cNvPr id="5" name="AutoShape 2" descr="data:image/jpeg;base64,/9j/4AAQSkZJRgABAQAAAQABAAD/2wCEAAkGBxQSEhUUEhQVFhIUFhcVGBIXFxYWFhUeFhcXFxcSGRcYHSggGBolGxcYIjIhMSkrLi4uFyAzRDMsOSg5LiwBCgoKDg0OGxAQGywkICQsNDQsNDAsLDQ0NC0sLCwsLSwsLCwsLCwsLCw0LCwsLCwsLCwsLCwsLCwsLCwsLCwsLP/AABEIAKgBLAMBEQACEQEDEQH/xAAcAAEAAQUBAQAAAAAAAAAAAAAABwMEBQYIAgH/xABKEAACAQMCAwUFBAUIBgsAAAABAgMABBESIQUTMQYHIkFRFCMyYXEzQoGRYoKSobEIJENScnOTshUWVKLR8Rc0U2Nkg6PD0+Hw/8QAGwEBAAIDAQEAAAAAAAAAAAAAAAQFAQIDBgf/xAA4EQACAQMCAwQIBQMFAQAAAAAAAQIDBBEhMQUSQRMyUXEUImGBkaGxwTNCUtHwQ3LhBhUjNPEk/9oADAMBAAIRAxEAPwCcaAUAoBQCgFAKAUAoBQCgFAKAUAoBQCgFAKAUAoBQCgFAKAUAoBQCgFAKAUAoBQCgFAKAUAoBQCgFAKAUAoBQCgFAKAUAoBQCgFAKAUAoBQCgFAKAUAoBQCgFAKAUAoBQCgFAKAUAoBQCgFAKAUAoBQCgFAKAUAoBQCgFAfCaAw/H+1VpZDN1PHGcZCE5kb+zGuWP5USb0QI54x35wqSLW2kk8tcrCJfqFAZiPrpqbS4fcVNo48zVySNTve+niL50C3iHlpjZiPxdz/Cp0eCz/NLBq6hj271eKnf2nH0hhx/lrp/s9P8AX9DHaPwK9v3wcTXrLE/yeFN/2NNay4Mvyz+Q7Qz/AAzv1nXHtFrG482idoz9dL6gfpkVGqcJrx7uGbKaN77Pd6/DrrCmQ28h+5OAgP0kBKfvB+VV9SlOm8TTRsmmbwjgjIOQdwRuDXMyeqAUAoBQCgFAKAUAoBQCgFAKAUAoBQCgFAKAUAoBQCgFAKAUAoBQFlxbikVtE008ixxJ1djgfID1J8gNzQEHdtO+OectHYgwQ9OeQOc/zUdIh+bdOnSrS14XOquaeiNJTwRdNIzMWcszscszEszH1LHcmr+haUaS9Re85OTe5tllwS3ja3aRZLiC6tpZFKnlSLJHr1xqAWBZSmMHIYsOmah1bmtJSw+Vxa09j2yZSRe20sVtJYSQTQyW7ThZH0IkmlJEYrOrDwNpkZSckEIDmo8oyqKp2ifMlp4e4ytNijwm9RbniHNnDL7NPBC/OA5mZF5apIcj4QSCdh0+VbVaf/DT5Y65TenxyFuzI9nJYcyCaeLM97bjS0kcvu44pW0OzfdYtHE0mCMjO+N+Nfn05YvSL9mud/cZRieE8HjmWWN4eXPdSzC16hYpINLez5z41k1mME5wyD1NSKlxODUoyyopc3tz+xjBjJOAma5lhtVJWPVqLsMDlqxfxEDbwPhdzgeeCak+kRVFSr659nQxjXQrdlO2t5w8gwSExecEmWhb1AGfAdxupHlUW64VTm80nh+BlTfUnvsJ3i23Eho+yuQMmByN/Vo2/pF/IjzFUNWlOlLlmsHVPJudczIoBQCgFAKAUAoBQCgFAKAUAoBQCgFAKAUAoBQCgFAKAUAoDEdqO0UNhA087YUbKo3eRj8MaDzY/wD3sBRag5p7W9q7rik2qXOhdTR26ZKRKAWJ/SYKCS59D0G1ehs7CNBdpWxn6f5OUp50R74R2WmlgjurR1kmVmJt9PvFKHYoGysxwNRXqPQ1Jr3cFUlRqrC8f5saqOmT72nNvNIZ49XPuE1vaoD7mcviXJP3DhmCjJGsA4xWltUqUoYk0oRfefVG3LzPC3Ktpw+7EEayzC3ghZpEJKq6M+zsHGGGRgY1Y26VT3fG7ONSXZQdST3xsWdLhdXl5qslBe3cstHDozgySzv6IDv9OmfzqHPjHE6ncjGC+LN+x4fT3cpP2FYT2mNrC4K5QBjq3Mn2Y69WHT18q4u74o/6y+BntrFbUn8Sk1zYf0lvcReIqW3wCvVd2+IemKyr/i0NqqfmhzcOnvTa8mVbbhlvIVNpd6ZFYMqvlWDA7EdDnIG9SKfH7iGlzRTT3cR6BbVfwamvgy7gv7myDrPGTGYZ4g0ZAGuZGT2h9veOAcZODjzqyoXFpepdhL1srR76dEQq9nWt++tPFFDiTKnD4orYrJGxE11OAAeYSVjgw3iUIo9PEWJ6CrCknK5cquj2ivuQ3toaxC7BgULBlOoMpIZSu+oEbgj1qbc29OtHln7jCbWxPXdZ3l+1FbW8Ye0YxHN0E/6DeQl/c31ryl1aTt5Ylt0O8XlEqVFMigFAKAUAoBQCgFAKAUAoBQCgFAKAUAoBQCgFAKAUAoChfXaQxvJIwSONS7OeihRkk0By9247VTcWutQV+WCUt4BliAfvaR1kbYn8B5Vf8Os4049vV08MnKcs6Iv+DWS2o0TWdyl8uZA3PNuzx41Fog0bI2kDJU5yM77Yra4qOs8xmuTy2ft6+TMLQsXdbpzHYxtDBzOdqcgtEWQJIquuBoIAOMeQ6Ab8bm5p2UOe4lzSawkuvhklW1rO4liOi6vwPVrcpGwhsEV5C0cb3j/ZRmRwinPTGT16bedebryuL6XPcPEekV9yxdxRtFyW6y+sv2KydlpLnUGM1zeNG4CDPuJI7wQsrAELGvKSRgWZR5YrvTpRhHEFhFdUqzqPM3lkkWvdxO5Y4gtYybwKi+8dVu1WIZVAqqyRAgeJt26nz6aHMzcXd17wSPdMWWZZ1CRRqqukIgiYB9Z8CqCu/Xc5rGUDHy91zrGI4LsKFhaBNUR1Isj65mVxJgSyHYuVOBsAKZQNX7S93jqGaWz1qMkNaEEqkShYbVFIBUsctJMUY7Hbes4T2Bp5W5s1ZlcXNopRH1kCMyNnNvbyMczFMYJUYG+3Q1DrWcJvmXqyXVE23vqtLTePgy2m4ZDdIZbTZ1+O3OzL9P8A9irKw43VtpKjearpL9ztVs6VzF1LfRreJkuE8SzaXENtEFupilstvCrlyj7zSOzEmTJTSMk6Oa3kauKlNKrGpOWY75e3kio1WYtamK7QdnTaacShpYwhmC5AhdyzRiOTpJgAZI6MD+HdVY3acJrCfd/nQ07pOHdL23/0hAYpmHtcAGs4xzVOyzAevk3z9ARXnbijKjUcJHZPKJArkZFAKAUAoBQCgFAKAUAoBQCgFAKAUAoBQCgFAKAUAoCFu/ztT8FhE3UCWfHp/RQn6kayPkvrU7h1t29XXZbms5YRoXZTg2Y2uJFL2zJLFK0JWSe1BAC3LRZ1aM6h/ZDeozc3dwnJQhumms7P2HOMep4mXnLFZQTm4ijkeRZdDIIw4AZFD+IA41EdM9M7muFxdRtYSuqseXTCWmrO9tbyrzVOJUmUzara1B9niVmlddnuOVpaaOInZmCEtp8wpPTr5aCqV6npFfWT2Xgiwuq8Yx7Cj3Vv7WSH2R7ACYbMUs9LRa02a8QXIubeZT9xl+EydTuF28VStOpXEscP4dHAmiJAi5JwPMncux6sxO5Y5JNYBdUAoBQCgNY7S9jIrljNFiC9CsEukRCw1AAkhgRnAADjDjyYeec+IIU452VuI7huTE8V5EMiKMT3LTqSdVzPdSaYgjENjAHXSQCK0q04zjyyWUdKVWdOSlF4ZjJJTMvtdtmK6hOJUU4ZTjBYfIjI+e4rrwy99Hqeh3GtOXdb+hYXFON3Sden313l9z7YcatobYKgZ7gwlDLMokjhDOdVpDH8I1guxkJBAY4wSTXoKlCo6uZYUc9Hjpv7ilysGM4FxtrC9S5gDAI5IjY7vGxIMbeuV8/UA+VbX1v29HmTzKPh8xB4Z1dw69SeKOaM6o5UV1b1DAEfxrzR2LmgFAKAUAoBQCgFAKAUAoBQCgFAKAUAoBQCgFAKAo3lysUbyOcIis7H0Cgkn8hQHJF9fG9vGmnbR7RLqZznCKx2Gw+6mB+FeosqUqFpzJZk9f2OEnmRnLq9gz7dZXUkE8OgC1kUawBhVSOWPCyRgYBBAOkb5rSnTnhUasE0+v8A6Z03RbSM8Fv1Y3V5qZn8TOiYLSSnAz0ySfqfKvM39ZXd5yx/Dp6LzLhL0W1S/NP5I3/u+7JiUiFkAt7dg0xVtUdw+gcqaCRTsk0L+8XJBAUfewNtlkrSRH41KiuVjTlpJygwyAMXCwhdOdzpJO2MYx51JVCDaWdcZ+WSK60km8dfvgR9pHaN2CoDHAZzqzh8PIugeaECPxZyVLgY2rLtkmlnd4+n7hXEmm8bLJ7k49JpuGCKBAQBkHzSF9LHVsfeEdPKit45is9792vsFXk+Z42/ZMuLni7oyAhdLHDNt4CWIVWAYlAcEatxkeVc40lJPU2lVaaLVe0MgALR+MGUPEAdQMcPNCKQSGz5MNiCOh2rp6NFt4fhh+bx7jXt5Jarx+SyVX4xL0QROxiilUgkIeY+jlk5OM9Vbzwdtq1VGG7bWrXwW5s6suizoeW7SeFW0+Ey6XBBVolBRGLdRlXfB6DAb8cq21xnpp7X/wCGO30z7dSw7RcGj4ksqSLCZreYrbs66hnlJJpdSfGrasFfRQeoBHKUOVR9qz82jrCeW14MhTjVs1nKt2sTquporiMpawoN9JRIYJCRpO2SOoU53qJcUFVg4v3P2ky1uHRqKfx8jxav7HfIRJMttOVfEDaWkA8Sx+hBYgY9GNXVhdSvbJqSXPT0efqZ4hbqjWzHuy1Q7V2F7MDc3arboiAQ20jhJNAYDRFE55jYBLFiN8E71ZWtW3pNU6frZ3eCBJPckr+T/wAdMlrLasfFbPqT+7lycfg4f9oVR3tDsa8onWLyiVqimRQCgFAKAUAoBQCgFAKAUAoBQCgFAKAUAoBQCgNF76OJcnhUwBw05SAfrt4x+wGrpShz1Ix8WYeiOf8As6ZY358duJ0jOl1aLmp4wdiMEKcAkHGxHn0r1dy6biqLnyvp0OC8TL8Wuxd3EEMawLESHxHAkMg2wyTaVALjSx228YI64FXVn6La1LibbaTW+fgS7Wk61eMPFlfh8/Mvp5xqxbjlxLG6pOojPjntw3hlK6fFH95ZiMV5uzpuFJZ3er82SL6t2teTWy0XkjoPsnwcWlskelVc5kkCDC8yQ6pNI8lDHAHkoA8qkt5ZEPXG+IwWqAyoSrsdkj179dRAH7670aVSrLEXr7Xg5Vakaa1XyMEe3vD/AEbrn7LzPU/X51MXC7r+Mien0P4jM8E4xBd6+UjYGksXjKBtWcEZHi+H+FRK9CpRwpP4PJJpVIVM4XyMsLddvCu3TYbZ649K4ZZ25V4HlokQZwoC5PQAL6n5Uy2zGEtTW+ynaiG9eSNItBTDjOnxjONeANiNv2hU27sqlvGMpPOfkRbe6hWk4pGzmBTnKjfY7DeoWWS8ILAoOQoB9cDP50yxhEWd6XZpWm1rFkXalGZLJLqYSIoAZTrR0ymDkEgconAyct0ZImaFnsXjkBE1lKVIYEMFJ6ENuvmMfo1nhlX0fiSXSose9FjL/msmusH8mbLwq0snhjuLhY+bMRqlvLl/eaVIuJY4o13w2y6m3OQBtV1UlWjJ045wv0r3rJU6YyWnctxLk8ViXJ0zpJCfLy5iEj6pj9anGKfcqe4U30OlqozqKAUAoBQCgFAKAUAoBQCgFAKAUAoBQCgFAKAUBEH8oq5xBaR5+KWR8f3cen/3KncNjzXMUaz7pGHZfiltbqXdXN0HzE7IJYIhge8MetS0mc9dQAA2NXt5QrVZ4ily4979+uhyi0i74Xds95PcSTG4ZImkMxBBY6Qdg3QDcAYHToOlUfHsRsqdJLl5pLQtOFLFWdTwizOd2fD9a2SNqKT3PMOeXLCzQlpshvjt5wIQpU7OoPrUFaEJnQwrVAEVkHPXGR/OJ/76X/O1e0o/hR8vseXqfiPzOgiQB8gP4V4trLPT7I8Wd2kqB42DIejDocelbSjKLxIxGSkso17t/essCwR/bXbiFfo3xt9MbfrVMsKadRzltFZ/Yi3k2ockd5aEY8Cu2sL5S+3LkMcg8tJOlvw+8PoKv7iCubbTqsop6MnQrrPTRk6qa8kekPtAal3n2Cy2DFlRuVJHJiRGkXZwrEohDN4HbYEH0pEED8OCG5uo05JSW3zpg53LUphdIE4EiYOfCRtnbbFRLmXZzpVV+WS+ZY8O9Zzp+MWUuznELSOHXcAPLDzTFA0WtZmkUCIO5OBGja2KdCTncmvZ3NGu6jdPaWNc7Y+7KdNY1LfhF+i8St5ohoUXMDY0hOroJMICQikl8KCcAgeVcr6lONmlPdP7mY946yrzh2FAKAUAoBQCgFAKAUAoBQCgFAKAUAoBQCgFAKAhT+UcN7H6XP8AG3/4GrLhP/ZXkzSexDGa9Xg4Ge7NE8q7x19nb+Bryv8Aqb+h/cW3DO5W/tN77pOULqzz7PzTG3iTmxz/AGLECaFhofAzpmXyG+7VWkMngVqgfayDnnjX/WJ/76X/ADtXtKH4UfI8vU78vNnQbZxt1xtXi+p6foY/s/YtBbpE5UsmRlc4OST5/WuteoqlRyRpSg4RUWadNx23birSTyqkdohjjBydTts7DA8tx+VWatqqtFGEcuby/LoV7r05XLlN4UdvM1bt9Pby3PNt5FcSKC4AIwy+HO48xj8jVlw6NWFLkqLGHp5EK9dOdTmg853JH7vuLe0WaZOXi9036vwn8Vx+OaouIUOyrtdHqW1lW7Sks7o2aoRLMD28IHDrvVgDkPuSVAOPCdQ3G+N/KiBBVwz/AOkxrMx/mrbzSRznTrfGieMASx56MRnqD0qFf/hL+5fUseF/j+5/Q0CvpEO6ile5d8I+3hx15sWP8Rag8U/60vd9TaHeOx68kdxQCgFAKAUAoBQCgFAKAUAoBQCgFAKAUAoBQCgIh/lFW2be0k/qzOmf7cZbH/p1O4bLFzE1l3SCq9gRzP8AY7eV4z0lidPzH/OvM/6nh/8ANGr+mSLXhLzUlD9UWbX3a8RZRZMTMVt7jQymeB405heEsIHxNEQJhkqWXbOPSojqRDogVgFC7vY4gDI6IDsCzBc/IZraMJS0ismspxjuzn/i0gaeZlOVaWRgR0ILsQfyr2lFONKKe+PseXqNc78/uT5Y8RimHupEfABOlg2M9MgdK8ZOnKD9ZYPTU5xkvVZi+1vaWOzibLAzlfdx+ZJ2DEeSg+fyqRaWk681hadWcbm5jSi/HoYHu9e29jZn5bygySS6grONz4iDvggD86lcSVVV8LKWiXgR7F03Sbe/UodpTDc8NeQpHDNFIRpGkeNCQYwR8WqMkj6g+VbWiqUbpR1aa+T6+5mtw4VaDljDTNe7ueOra3DLKwWKVcFjsFZd1YnyG7D8R6VYcTtXVpqUNWvoQ7CuqU8S2ZMcMoZQykFSAQwOQQehB8xXmWmnhl+mmso1bvMuylkVGvVLJGg5YDSYDCSRkU/EyxRyMB+jRGSCba5Vrq6nUxFYrfHMhQxRyF8MH5R+zY7hlGBqB9aiXEe0qUqS/NNfIseH+r2lR/li/malHCzBiASFXUxH3RkLqPoMsB+Ir6JKcY4Te5SGS7J23NvrRAM6rmEfhzFLH8garuLyxb+bRvDc68FeWO59oBQCgFAKAUAoBQCgFAKAUAoBQCgFAKAUAoBQGkd8nDefwqfAy0Omcf8AlnL/AO4WrajPkmpeDDOeuzNhDNcJHPNyVLKA3LaTUSwAXCnbPr869fc15xpc8I5yvEjpa4N57xuCW3DrmOe1DsJJ3LsHQwwEfHbBVGVbxE4J2C4A64pIqpfWs6E3+XT2kqhU7GtGa8TC2NoBeT24XUtwOdFotI7mXx/Fy2ZkaIg76gdtGdqobSo5U1ndaPzRKvqXZ1mls9V5M6C7H8XN1bI8gxMvu5kIwVkTAfbfAOzDc7MOtSZLDIZf8R4bDOAJo0kCnIDqGAPTIzW9OrOm8weDSdOM1iSyWP8AqtZf7LB/hrXX0yv+t/E5ejUf0ou+H8IggJMMUcZbGrQoXOM4zj6n865VK9Sp322dIUoQ7qwfL7g1vMwaaGKRgMBnRWIHXGSOm5pCtUgsRk0JUYTeZLJ4h4BbJkJbxKGwG0oozg5GcDfBGazKvVljmk2YjRpx2SPc/Bbd9WuGNtTB21Ip1MAVDnI3OCRn0pGvUjtJrGnuMypQlui3/wBWLP8A2W3/AMJP+FbelV/1v4mno1H9KMpDEqKFUBVUABQMAAbAADoK4ttvL3OySSwiKO9PjSNOI2J5dsjP4XaGR3wGkkt5QNPPgTlnQfiE7jypsjJFMkrJZNJIczXspkY4AJAJOTj1Oo/rV04TS9I4jzdKa+bLCb7Cyx1qP5I3jgPHuHjhckM6RTXZt9cgRTAZVjcPHC06gF5VGCTg50kZJBJta1Cuq6lBNLOns9vkVSaxqYXuZ4cJ+LI4XCQLJPp6gbctFyeuDJ1/RrbjE2lCnnPV/QUzpOqM6igFAKAUAoBQCgFAKAUAoBQCgFAKAUAoBQCgFAUrqBZEZHGVdSrD1DDBH5GgOReNcOksbuSEkiS3lwreZ0kNHIPqulvxr1HDaqrW/JLXGnuOE1hmOeQkkkkljkkkkk9cn1O9WUacY4wtjU2CP+dWq4Aa4tDqVWGoSINyhH3unT5fOvEcUtvQ7znXcqfKRcwl6VbJfmh80b52A7TezkXKKPY5AqXKxwJbwwEAkSL71jK69GwuSuD92sLbBXEzX15iEyRFGyoKEsNDasafFnGDkY38xSEU5JM1qNqLaMZb8WkdoMMgWYS7MhDLyuo+PB3zuNvMV2dKKUvZj5nFVJPHtPK8cd1l0csSK8ZiD50yRykBGO+Rq8Qz8uhrZ0IxcW84ec48V/EFWbz49DwvHXZlGUiDc7IkUhkMSx+E+IZ3ZtxsRgj5uwik+u23tMds37N/kVLTtCWe3DqEEqANnOUlZOasW/TwK2xGd1rErdJSaecP4rOMmY122k1jP1LO27SSNE7MYgw5BBIIyJZNDNjVuvoc9cgjbfpK2gpJa9fkso0Vebi28dC5l47IpIwhVZTHrXcsuI/eKhbxBWfQ2CTkfhXPsI4WuuM/z7G/ayT26nrth2j9kjCRgPdyh+RAMFnKKWZsZ3AA6eZwvnUeK6skkB8YYXUwtonLRFluLiUfBLhcx3JU7x3DJIVkHmy1wuK/ZQct29F59CTa27r1OXp18jAdouICaXw7RoAiDyAFeq4JYeiW65u9LWXmcuIXCrVfV7q0RixVw8dSCT/3B8AMNpJdOMNcvhP7uLKg/i5c/MBTXjLyu61aUvh5EmKwiU6jGRQCgFAKAUAoBQCgFAKAUAoBQCgFAKAUAoBQCgFAQ3399lCyrfxLkoBHOAOq58Ev6pJB+TD0qdw+69Hq5ez3NZrKIRIr12VjJHNn4bwWeARy503LkGGz0sZ5k3LSFAPdrgZGrGrBxnzpr6VG7g6MlmPWXgyTb1Z0JqcWeyeWxvbNVKt9snLikeHfxyRcxSFOM742znp08qlUtqno9ffo/FfuWNxQjUh6RR2e68P8G+9g+13IQCHM1mQWNsXEk0CgnXcM4RIYFJP2JP8AZPkZWU9yvJW4Hxu3vIxLbSpIm3w9VyM6WXqpx5ECtWnExgyWgVrkYQKD0rOWMI+6R6VjLGEfNI9KzljCNS7R9tY4cxWwWe5LGNVB90kgjeRY3cZ8ZEbAIMsTgbZzW2MasEQcc7RPLKyQt7RdT6W53QKhWG4t5f8AuXhYuukbbnOScnlVqxpx5paJHWlSlUkoxWphZkEY9kgdWnlJM0zMF1tgnQGY+fQDqSfU1J4ZZurP0y5Xqrur7sm3NWNtT9HpPMn3n9ka69k4TmFSE1mPJ28SgEpjqCARXs1Vg5cqeuM+4pMGQ7JcAe/uoraPI1nLv/2aL8cn5bD5kCq7il12VPkju/odIRy8nWdhaJDGkUahY41VFUdAFAAH5CvLHYuKyBQCgFAKAUAoBQCgFAKAUAoBQCgFAKAUAoBQCgFAUrq3WRGR1DI6lWU7hgwwVI9CKA5g7xuxT8MuCACbWQkwy9cDryXP9df3jf1AvuF3ywqVT3HKceqLXsfxxLeeNpTpUEl5gGeQqkREcIGfh1BNtvLJwBidd2jnB8nXp9zSMi6sLd1hS5tl0EyNCIjjS8cMal7iWRiFU5dQTsu/ljetu7alVzb3Dzpv1TfREq3uZ0HzQ+HiU1t45zqtmEMxKu9pIPcS4wykofCRvnoR9OtefrUbiy/E9eHSS+5ZdlQu1zUXyy6p/YuW7TSwvrukmju1BInVtLTyOcZkuBului9IUBU4xtXSlXjNZg8or6tGdJ4msG+cE7f3Q0gXNtcoPCZZEaJm5cZkuLjwbpAgAUMUyzHGN66Zj1RzMovehOFy9ipYi28C3GGDXeeTCQ0X2hUaiOgHU52o1HpkHjiHeVcqG0wW6BY7qTWZZJNrRuW2F0IDqk8CnVvv8svV9oNS4127ZmAvLosmq3128ACKVktpZJlwhLNokMK4ZsEgjHXDm8FgGsw+1TopwLSALalpW2cvaxNEssY2Kkhz0x5b+sOpdxUuSHrS8F92TqFjUmuaXqx8X9inHKqRyR2KgKo95cMQGcnOlAfU4OB9asLThTU1Wvnr+WP7m1W9p0oOlbLzl1Zk4p0s43MFxA8Duiswh5s6kq5SbFzAqtnSQ0QY6T5jc1a8s68uWSeemuFjw0+pV5xqajf3kt1NrfxzOVXwIilicKqhY1ALHYdN6tJOnZ0f5v4HPHMzovuq7E/6Ot9UoHtc+GlOx5Y6rApHkM7nzOfLFeVr1pVZucup3Swjea5GRQCgFAKAUAoBQCgFAKAUAoBQCgFAKAUAoBQCgFAKAUBjuPcFhvIHguEDxuNx5g+TqfusPI1hZQOau3nYSfhkh1ZktmOI7gDbfokmPgf9x8vQehsOJp4p1fc/3OU4dUYWw4gCYY7lpWtI3yYUbGxOX0A7Bj69fnVnUoaSnSxzPqaJ+JtJYXzzSyBWVIZJI+UXWONoUR+TqZA0MYhBCg+HWvU5xVS1KjFQ651yt0/jnU3T1yijBPMsMTK6SxTlljgnAEr6GVDpxlWGp9IOQSVbwjFQLnhNrUqPKcJLdw296LClxKtCPLLEl4MtJ7e1ZnWWylR42KSGHLKjLnKnSdIxv+VRJcIu4JOnWjJPbmWGdfSbKp3qbj5MoobLyurxcPzANXRsY1jw/FjbPXFaPh/Fo/04/H/JnHDn+eXwPiWtixAHtdwQPCu52z0GADjJ/fT/AG7ict+SPvyObh8espfIvrFmClrKxVca11uVMmY01uihjqZgu+kZO3Suy4LFvF1Xb9kdtfaY/wBxp0/wKSXterLPtRY3IjjnlcyxSYxIukwgsgcICrk6viBDKp8B61ecLpWtJunSgotfEr7i5q1tZyyX83HIbfRJbmWC4MUIkS3k0RTq0YbJZWJikRsZ2Oo76VyTSFCrVzGWHHLw3uv3yccpGuXd3PeTfeklldisSgnLSHLaE9Sdz+ZqXOdGyp/zLNUnInTuu7tBZYuboBrwjwpnUtuCOgP3pCOrdB0HqfN3N1O4lzSO6WNiTajGRQCgFAKAUAoBQCgFAKAUAoBQCgFAKAUAoBQCgFAKAUAoBQFC8tElRo5UV43GGRgGVgfIg9aAhftr3MMCZOGkFeptZGwR8o5D1/st+15VYWvEalDR6xNHBMiS/spYHMcyPFIOqOCrY+h6jbr02q+oX9vWxrr7Tk4tGSsO0LLPbSyqJBaaRHGMRjCMXQHSP65ydt/OtpWi7OUYPHNv1ClqXkXHInhgWZp0e3FwwaIgGWSUl45dZPhbUQrEhvCNt6jTs6kZNwSaeN+iRtzI9y8UhFokcL6JoJAyyYYGRZ4gLncJlcMFG53UHHodVb1JVXKpHKa+mw5tNCvx7tBDNJfLrkKTSJJBKA2ECNI5hZGIIjYyE7dGRTg42UbSdPkmorOMNfcOQuO3J1zFIgwlMJ95ghuXA9vKZEGdXNRzqwwIONyRmsrhrajl7ZzjzyvgY5zW7niLMmjwpHkHQoCg6dWjU3xPpDsAWJOD1qWqdKh68pa+LMas2Psn3dXt+Qyx8qA9Z5QVXH6CfFJ+4fOq654wkuWivebqn4k8diuwVrw1cxDXORhrh8az6qvki/IfiTVFOpKo+abyzpg2utDIoBQCgFAKAUAoBQCgFAKAUAoBQCgFAKAUAoBQCgFAKAUAoBQCgPlAWPFuDQXSaLiGOVPR1DY+YJ3B+YoCPeMdyNlJk28s1ucbLkTRj54fx/79SaV5Xp92TMOKZql93GXa/Y3NvIP0xJEf3axU2HGK63SZq6aZjv8AoY4l/wCH/CY//HXZcbl1h8/8GOzKsHcnxFj4ntUHzkkb9wjrWXGqnSKHZo2DhncSM5uLwkeawxhT+3IW/wAtRanE7iaxnHkbKCN77Pd3HD7Mho4A8g/pZTzXGPMatlP0AqDOcpvMnk2WhtmK0B9rIFAKAUAoBQCgFAKAUAoBQCgFAKAUAoBQCgFAKAUAoBQCgFAKAUAoBQCgFAKAUAoBQCgFAKAUAoBQCgFAKAUAoBQCgFAKAUAoBQCgFAKAUAoBQCgFAKAUAoBQCgFAKAUAoBQCgFAKAUAoBQCgFAKAUAoBQCgFAKAUAoBQCgP/2Q==">
            <a:hlinkClick r:id="rId3"/>
          </p:cNvPr>
          <p:cNvSpPr>
            <a:spLocks noChangeAspect="1" noChangeArrowheads="1"/>
          </p:cNvSpPr>
          <p:nvPr/>
        </p:nvSpPr>
        <p:spPr bwMode="auto">
          <a:xfrm>
            <a:off x="38100" y="-1004888"/>
            <a:ext cx="3733800" cy="210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32177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600" b="1" dirty="0" smtClean="0">
                <a:effectLst>
                  <a:outerShdw blurRad="38100" dist="38100" dir="2700000" algn="tl">
                    <a:srgbClr val="000000">
                      <a:alpha val="43137"/>
                    </a:srgbClr>
                  </a:outerShdw>
                </a:effectLst>
              </a:rPr>
              <a:t>Basic Principles</a:t>
            </a:r>
            <a:endParaRPr lang="en-US" sz="6600" dirty="0"/>
          </a:p>
        </p:txBody>
      </p:sp>
      <p:sp>
        <p:nvSpPr>
          <p:cNvPr id="7" name="Content Placeholder 3"/>
          <p:cNvSpPr>
            <a:spLocks noGrp="1"/>
          </p:cNvSpPr>
          <p:nvPr>
            <p:ph sz="half" idx="1"/>
          </p:nvPr>
        </p:nvSpPr>
        <p:spPr>
          <a:xfrm>
            <a:off x="0" y="1600200"/>
            <a:ext cx="9144000" cy="4525963"/>
          </a:xfrm>
        </p:spPr>
        <p:txBody>
          <a:bodyPr>
            <a:normAutofit lnSpcReduction="10000"/>
          </a:bodyPr>
          <a:lstStyle/>
          <a:p>
            <a:r>
              <a:rPr lang="en-US" sz="3200" dirty="0"/>
              <a:t>Information kept by a governmental body is presumed to be public</a:t>
            </a:r>
          </a:p>
          <a:p>
            <a:r>
              <a:rPr lang="en-US" sz="3200" dirty="0"/>
              <a:t>Public may have access to it or copies upon written request</a:t>
            </a:r>
          </a:p>
          <a:p>
            <a:r>
              <a:rPr lang="en-US" sz="3200" dirty="0"/>
              <a:t>Information is not public if a law provides that it is confidential</a:t>
            </a:r>
          </a:p>
          <a:p>
            <a:r>
              <a:rPr lang="en-US" sz="3200" dirty="0"/>
              <a:t>The body must ask the Attorney General before withholding or releasing information it believes to be confidential</a:t>
            </a:r>
          </a:p>
        </p:txBody>
      </p:sp>
    </p:spTree>
    <p:extLst>
      <p:ext uri="{BB962C8B-B14F-4D97-AF65-F5344CB8AC3E}">
        <p14:creationId xmlns:p14="http://schemas.microsoft.com/office/powerpoint/2010/main" val="3759997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6600" b="1" dirty="0" smtClean="0">
                <a:effectLst>
                  <a:outerShdw blurRad="38100" dist="38100" dir="2700000" algn="tl">
                    <a:srgbClr val="000000">
                      <a:alpha val="43137"/>
                    </a:srgbClr>
                  </a:outerShdw>
                </a:effectLst>
              </a:rPr>
              <a:t>Requests for Information</a:t>
            </a:r>
            <a:endParaRPr lang="en-US" sz="6600"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0" y="1600200"/>
            <a:ext cx="9144000" cy="4525963"/>
          </a:xfrm>
        </p:spPr>
        <p:txBody>
          <a:bodyPr>
            <a:normAutofit lnSpcReduction="10000"/>
          </a:bodyPr>
          <a:lstStyle/>
          <a:p>
            <a:r>
              <a:rPr lang="en-US" sz="3200" dirty="0"/>
              <a:t>Set up a system for tracking and monitoring PIA requests, responses, and letter rulings</a:t>
            </a:r>
          </a:p>
          <a:p>
            <a:r>
              <a:rPr lang="en-US" sz="3200" dirty="0"/>
              <a:t>Assign a work order number which is provided to the requestor and individuals working on gathering responsive information</a:t>
            </a:r>
          </a:p>
          <a:p>
            <a:r>
              <a:rPr lang="en-US" sz="3200" dirty="0"/>
              <a:t>Many requests require assistance from multiple divisions to locate responsive information</a:t>
            </a:r>
          </a:p>
          <a:p>
            <a:r>
              <a:rPr lang="en-US" sz="3200" dirty="0"/>
              <a:t>Keep copies of information provided to requestors and information provided to AG</a:t>
            </a:r>
          </a:p>
        </p:txBody>
      </p:sp>
    </p:spTree>
    <p:extLst>
      <p:ext uri="{BB962C8B-B14F-4D97-AF65-F5344CB8AC3E}">
        <p14:creationId xmlns:p14="http://schemas.microsoft.com/office/powerpoint/2010/main" val="5357891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4800" b="1" dirty="0" smtClean="0">
                <a:effectLst>
                  <a:outerShdw blurRad="38100" dist="38100" dir="2700000" algn="tl">
                    <a:srgbClr val="000000">
                      <a:alpha val="43137"/>
                    </a:srgbClr>
                  </a:outerShdw>
                </a:effectLst>
              </a:rPr>
              <a:t>Communication with Requestors</a:t>
            </a:r>
            <a:endParaRPr lang="en-US" sz="4800" b="1" dirty="0">
              <a:effectLst>
                <a:outerShdw blurRad="38100" dist="38100" dir="2700000" algn="tl">
                  <a:srgbClr val="000000">
                    <a:alpha val="43137"/>
                  </a:srgbClr>
                </a:outerShdw>
              </a:effectLst>
            </a:endParaRPr>
          </a:p>
        </p:txBody>
      </p:sp>
      <p:sp>
        <p:nvSpPr>
          <p:cNvPr id="5" name="Content Placeholder 3"/>
          <p:cNvSpPr>
            <a:spLocks noGrp="1"/>
          </p:cNvSpPr>
          <p:nvPr>
            <p:ph sz="half" idx="1"/>
          </p:nvPr>
        </p:nvSpPr>
        <p:spPr>
          <a:xfrm>
            <a:off x="0" y="1447800"/>
            <a:ext cx="9144000" cy="4525963"/>
          </a:xfrm>
        </p:spPr>
        <p:txBody>
          <a:bodyPr>
            <a:normAutofit/>
          </a:bodyPr>
          <a:lstStyle/>
          <a:p>
            <a:r>
              <a:rPr lang="en-US" sz="2200" dirty="0"/>
              <a:t>Ask for proof from Requestor that he is authorized to receive the information</a:t>
            </a:r>
          </a:p>
          <a:p>
            <a:r>
              <a:rPr lang="en-US" sz="2200" dirty="0"/>
              <a:t>Cost estimates</a:t>
            </a:r>
          </a:p>
          <a:p>
            <a:pPr lvl="1"/>
            <a:r>
              <a:rPr lang="en-US" sz="2200" dirty="0"/>
              <a:t>Notification and acceptance of cost estimate</a:t>
            </a:r>
          </a:p>
          <a:p>
            <a:pPr lvl="1"/>
            <a:r>
              <a:rPr lang="en-US" sz="2200" dirty="0"/>
              <a:t>Deposit required before work can begin if estimate exceeds $100 </a:t>
            </a:r>
          </a:p>
          <a:p>
            <a:r>
              <a:rPr lang="en-US" sz="2200" dirty="0"/>
              <a:t>Provide a time estimate if request can’t be completed within 10 days</a:t>
            </a:r>
          </a:p>
          <a:p>
            <a:r>
              <a:rPr lang="en-US" sz="2200" dirty="0"/>
              <a:t>Provide notification if information is redacted pursuant to statutory authority </a:t>
            </a:r>
          </a:p>
          <a:p>
            <a:endParaRPr lang="en-US" sz="2200" dirty="0"/>
          </a:p>
          <a:p>
            <a:endParaRPr lang="en-US" sz="2200" dirty="0"/>
          </a:p>
        </p:txBody>
      </p:sp>
      <p:pic>
        <p:nvPicPr>
          <p:cNvPr id="1026" name="Picture 2" descr="http://ts1.mm.bing.net/th?&amp;id=HN.608042609344776642&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725" y="4191000"/>
            <a:ext cx="1606550" cy="19050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66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4800" b="1" dirty="0">
                <a:solidFill>
                  <a:prstClr val="white"/>
                </a:solidFill>
                <a:effectLst>
                  <a:outerShdw blurRad="38100" dist="38100" dir="2700000" algn="tl">
                    <a:srgbClr val="000000">
                      <a:alpha val="43137"/>
                    </a:srgbClr>
                  </a:outerShdw>
                </a:effectLst>
              </a:rPr>
              <a:t>Communication with Requestors</a:t>
            </a:r>
            <a:endParaRPr lang="en-US" sz="6600" b="1" dirty="0">
              <a:effectLst>
                <a:outerShdw blurRad="38100" dist="38100" dir="2700000" algn="tl">
                  <a:srgbClr val="000000">
                    <a:alpha val="43137"/>
                  </a:srgbClr>
                </a:outerShdw>
              </a:effectLst>
            </a:endParaRPr>
          </a:p>
        </p:txBody>
      </p:sp>
      <p:sp>
        <p:nvSpPr>
          <p:cNvPr id="3" name="AutoShape 2" descr="data:image/jpeg;base64,/9j/4AAQSkZJRgABAQAAAQABAAD/2wCEAAkGBxMSEhQUExQWFBUWGBgXFxYYGRkYHBUYGBUXFhkWGhcbHiggGBwlHBQUITEhJSkrMC4uGh8zODQsNygtLisBCgoKDg0OGxAQGywkICQsLDcsLCwtLywsLC0wLCwsLCwsLCwsLDAsLCwsLCwsLCwsLCwsLCwsLCwsLCwsLCwsLP/AABEIAJgBSwMBIgACEQEDEQH/xAAcAAEAAgMBAQEAAAAAAAAAAAAABQYBAwQCBwj/xABJEAACAQMBBAQJBwoFBAMBAAABAgMABBESBQYhMRNBUXEiMlVhc4GSsdMzNUKCkaGyBxQWI1NicsHC0RVDUlSTRIOi0mOz4iT/xAAaAQEAAwEBAQAAAAAAAAAAAAAAAQIDBAUG/8QALhEAAgECBAQEBgMBAAAAAAAAAAECAxEEEhMxIUFRkQVCodEUMmGB4fAVcbFS/9oADAMBAAIRAxEAPwD7jSlKAUpSgFKUoBSlKAUpSgFKUoBSlKAUpSgFKUoBSlKAUpSgFKUoBSlKAUpVL3337jtFZIsSTHUoweEbY4Fu3BPLzVEpKKuyspKKuya3q3gWyiVyutmYKE1aSRzY9fID7SKiovyi2WgtIzREEAKVLFs/6dOc4r4/e7zXM7IbiVpQmQBpQc+fIDsH2VH3d0ZMcMAefNccsU73jsefPGu947fU+97L30tri4MMZJBHgScNMh61HXnv54NN5N8La1WZelQzouRESQSxHAcAePHNfA7d9HhZIzkDHWR2nzcK1SSFiWYkk8ST1mnxTttxDxslHbiXa03tu7ca1mZwMnS51qxI6yeP2GtEn5R71wod9JVtWqMBc8sKy9ajjw89VmC2eQZ1cuAyT1eauaRCpIPMVhqzXBM5tea4Js+97q79W16RGG0T48Q/SwMkofpAfbVqr8x7I2g9tNHPGAXjJK6uIyQVOfUTX6M2DtRbq3imUY6RQxXOdJI4iu2hVzrjuelhq+ouO6JClKVudIpSlAKUpQClKUApSlAKUpQClKUApSlAKUpQClKib7eGGG4jt3LB3RnBxlVCgnDN9EkK+B16W7KAlqVWoN+7Bs/rtI1IoZldAxkXUuksBkaeJPICupN67UgssmpR0mWCsR+qxrxwy3jDlmgJulV39NrI+LMH8Q+CCcK5jAbJwMATRseOQDmtNtv7ZNjMhjBwAXGBkyOgXv8A1bN2BcE86AtFKi9jbdiujII9X6vGrUMc2ZeHHjxQ/dUpQClKUApSlAKUpQEXvLtQW1vJLgkgYAH+puAJPUM9dfnvaNsxfV4Tlsknnx5nj5zk1+lnUEEEAg8weuqTtX8nMTcYJDESSSrDUuD1AcCMVz16cp7HJiaM6lsvY+KCBuHDGTgZ4VM3EOUKgA8MDqqxb0bkzQsvFWjLALMW0BGPIP8A6eXPlVWljnVjHJ4BU4OMZOOwjgR5+uuR0pLkcXwlW64G383BTQfB4c+fHtrmbZoAOCSQOXnxW5LdyPCdsHPIYBAxg6uvr4VZNx9kvdMbaRlaJVLg4w0XHGUccckkcGyOHKig3LK9wqTz5JcH3K5YSIEAyARzB4ceuvEUkIJIIz58/dmp/fHdcWzR6k0kjBKsWSXH0uIyrdq+cYro3c3KlvImlUxoBlF1LnVjGccPBHVq7av8O72N/gJcXf8AopcrhpeWQWAxyyOVfXPyU7KePpZSpVHVAh5BwCxJA7BwGagtkbi3EsuZI1jCOAzPzYZydGPGGOGcjnX1yGJUUKoCqBgADAAHUBWuHpNPMy2FoNPNLge6UrzJIFGWIA7ScV1neeqVC3W9llGSDcRkjmqnWezkuaibn8oMAz0cU0mOsqI1+1yD91Q2luTYxv3tGXpLe3gmeF2LSysmnPQopXGWUgEyPH7LVM7n3bzWNrJI2p3iQs3Aam0jLEDhk8+FULZd692Zb2RdJnwI1znRAmQgz16iXfP7wq7bhfN1n6FPw1VO7Yasiu70bWvEvpOgkYiCOB/zfC6Zg7S9IpyM6yqDSQRggZq3bK2/b3ESyxyqVYciQGU8irKeKsDkEHkRVR2z85XPobb8U9U/eHZiQSm40IYZSOmBUHo35CXlwU8A3qPbUOdmyct0fbklUjIII7QQa918KSOHGF6PHYpAA9QNdCg4wskoHUFmlUDuCtVdZdCch9trl2pG7QyrGxSQo4RhjKsVOlhkEcDjnXyOO5mUYW4uAPTSH7yxrf8A4vdjldzjHnQ/eyEmp1ojIyRt9sbYAaR4pRqjEyqItfRtI6QiBkGktoCvKcHOG662RbwbZDR5t9XSOhcGGRRGpgiYoGBOBrM3hHkVAPOuP9Jb3quT644z/TW79L74cpIj3xE+5xU6sSMjLBeQ30tpaM00sU7PF0wgRUwkjLrDJIrkaATxzzBz2VBXm8O1dZMcEoVJXVAbZz0i6CFR8NyLqP1oIADZIxXqLfW9A4/m7Ht6Nx93SGtqb93QHGGBj2hpE+7De+p1IjKzu3b2ttNrtIp4MQFZGaRlYHPSSaRrA08AEUKcEjB41eK+fwflAmx4dqhOeGiY4x9ZBxrfF+UPh4dpJn9x42/EVqc8epGVl5qC2lulazytNIhMp04k1EMgQEAIQfBGGbIHPUe2omD8ocRzqtrhOzhE2fZkNb49/wC2PNJ174ifwE0zLqLM6brcmzkKlkY6OjKjW2B0SdGvDOOK8D2gCq/vBabPtZGjeO4ZpMyFlkPDUQOBLjHiDgKnot+rNubSL/FFKP6apu/G0I550kibUhjAzgjiGbPAgGpuiCd3b2Ls+6gljjilEfhRsruckSQxxHBDH6ESDvGalp9xbFySYuJkSXIJHhRxiIerQMEdfGq/uBtaC3jl6aVI9TjGo4zheNWk73WH+7g/5F/vU3B1bJ2JDbFzECNeNWSTyLMMZ5cXaujad8kEUkz50RqztgFjhRk4A5nhUX+mWz/95b/8qf3rRe707NljaNr2AK4KnTOEbB7GVgVPnBqLoG613utXjEhcxggHDjiAXKA+DkEFlOCCQa0w78WTMw6RlVTGOkZGVCZRlAGI7uJwOIqJsNh7IuCI4ZlkYZYrHcElyzFyzqG8PjkjI4VNX251rNjWr8ChwJHAOhFRcgHBGEXn2VINg3vssoPzhAXfo0zkam4DhkcQSygNyORx41zX++9rDI0T69a9JlQuTmNUbHPmwcaR14NZXcez1RsUZjE2qPW7uI/F8BQxIVBoXCjA4Vvu90bSSZ5njzJI8EjHJ4tb56I46sZ49vDNAap99rJJDG02GXWG8FsJ0YBbUceDnUMdueGakNmbet7hisMgkIRXOAcBW8U5xjj2c6iTuDZEMCshD51Zlc6sjGDk8RwU47VU9Vd+zbG0sVYIyRA6NWpwANKhV5nA4fbQEzSoZ967EEj86hJHMBwxH2Zrnn31slziUv8AwI7feFwai6FifdAwIIBB5g8QfVXxTfDZ6RXzRLwQlOH+gNjKjsAycdgq+3X5QIQD0cM0h6shUB7yzZH2V8527JcXc7zMsUZbAxqY4AGByXiazqSTReKZ9mvNjQSwiF41KAAActOBgFSPFPnFb7GxjhUJGgRQAOA6hyyeuvm8G918saJqhyoALdGxLYGMnLgZ9VaJ94bx+dy68c4RUX1eKTj101Ikabvcm/yuH9RBy+UPf4jfdXjcDeq0js1jkmRHRnGksMkFtYIA4nxseqqVedEzapn6Ru2Vy5+xjgeoVuhI5Ro7eZI2I+4YFUz8bpFsvCzPoV1v/br8nHNKfMmgd+ZCv3VEXW/dy3ycMUY7XZpD9i6R2ddV5LG4blAw87si/dkn7q6Y9g3B8ZoUHm1ufcoq16jItFGy53ivJPGuCvmiVUz6zk/fUVNFr4yFpfSM0n4iR1Cpld2SfHnf6iov4tVdMe7VuPGEj/xyMR9gIH3VGSb3ZOaJXGkRBxKoO8LXJcuJ2jt42yZT4ZX6MK8ZTnzjC97VerbZUEfiQxKe0IufNxIzUPs1+nnmuOa/IQntjQ+G47NT55cwq0dPLxClcklQKuFGABgAdQAwBVm3C+brP0KfhqttyNWTcL5us/Qp+GrUyJld2z85XPobb3z14ljDKVYAqwIIPEEHmDXvbPzlc+htvfPWKpP5iY7ERsRUik/NJlVsDNvIyqTJGOcbMeJdOXnXB6jUv/g1t+wi9hR7hXHtWw6ZMA6HUh43HNHXxW7uojrBIrs2LtDp4tTDTIpKSpz0SLwYd3Ig9YIrWErorJWNf+AW3VEB3Fh7jwrX+jkHUJB/3ZP5tUtSrWRFyFbdqPGBJMPPqU+9TXg7tjHCeT1hD/SKnaVGSPQXZXm3dfHCYZ88efcwrw2702OEsZPnRh/UanL+8WFNTZPEKAo1MzMcKqjrJNcX6SWwHhydGcaijqwYDUU4gA82UgYznHDNRpx6E5mRj7DuBy6FvrOv9Jrw2yLkfQQ90n91FTL7ftQMmdMdvE9SN1DskQ/WFYi3gtnkiiSQO8udIUE8kZ/COPB4I3A8ajSiM7IJ7C4B+QY+dWjPvYGvDW8wPGCX2Qfwk1Mw702zMFDNq8HgVORq1cCO0aCSOrh21kb12fH9euAAdRDAeEzLjOOeUbI6scajSiTnZAtqBwY5R/2394GK8X7ZEfMeCeYIPjt1HjVysr+OYMYnDhWKsRnAYcxkjj6qr+93yqej/qarRpqLuQ5XI6GZVi8JguZDzIGfAHbWFuFPJlPcwqd3SUGKTIB8MfhqWaxiPOND9Vf7VWVPM73JUrFQFYNWj/BLb9hEO5AKx/gdt/t4j3op/lVdH6k5yqOUOOIBHEENgqe0MOIPnFd+y96rltUZuSzxnB4rkqeKscDrH3g1ZPzCL9lH7C/2qub0W6wyxTBQkRV45GAwFJZWRmxyB8IZPLh212YJKFVZuKfU5cXeVN5d0dv6Q3X7Zvu/tT9ILr9s33f2qMArnu7wR4HjSMcJGuNbseSgfz5AZJr3XTpxV2l2PHU6jdk33Nc28D3bOJJy8aMVVNWASvBmZRjV4WQM8OHnrwFhBzhM9ukE/bjNXDd/Z5t7eONiCw1FiOWp3Z2A8wLEDzCpCvm6sc83K571N5YpFEFyvIZ9SsfcK2KHPBYpWPmjYfewAq8ZpVNFF87KhHs25blDp/jdR68Lqroj3fnPjSRJ3Kz9/Elas1KlU4kZmQKbsj6c0h8yhEHuJ++umPdy2HNC/wDG7ty8xOPuqVpV1FIi7NFvZRR+JGifwqo9wrozWKVJApSlAKUpQEVvJdskQjjOJZ26JP3dQ8N/qpqPfivVrbrGixoMKihVHYAMCo+I9PeSy/QgBt4+wscNM49YVPqGpWsKju7GkUYbkasm4XzdZ+hT8NVtuRqybhfN1n6FPw1akRMru2fnK59Dbe+esVnbPzlc+htvfPWKpP5iY7CoHal41lN06rqjn0xyLnSBKOEcmcHmMoe3wanq5tpWSzxPE/iuCO49TDzg4PqqqbWwkm00iPTfDtt29Uin3gVuTe6LrilHsN7mqmWrt4SScJI2Mcg/eXrHmIww7631xvGVYuzsfOy8QxEJOMrXX0Lku9dt1mQd8b/yBrau81r+1x3o4/pqkUqVj580iV4rU5xXqXS72jZ3C6GnTGQwIcoylTkMrcMEGuey2DZBCsTYzo8JJvCDI7yKwYHg2qRz68VUya1tCp5qp9Qq68Q6x9fwaLxZ84ev4Lqm6NqGDKrjGnAEjaQV6PDae09EmT1489brbduCOVZVDhlZnA1tp1srqXK8i2mRhnsx2VRViA4jhjsJGPsNdMN5KniTSL9Yt9z5FXWPhzTNY+K0+cWWx907Utq0ENmZshmBBnAWQgjlwHDs6q1NuZaFQpWQgceMjHjrZ8nPM5d/Uarw2vc/7iT7Iz/RW0bfuh/m570T+wq6x1L6mi8Tovr2LpYWSQpojGFBYgZzxZix+8mq9vd8qno/6mrhXeW5H0oz3xke5qxtG8eYRO+NWgjwQQODt1EmtqeIp1HaLN6OLpVXlg+P9E5uj8lJ/GPw1OVTbDazW8RKor6pOOWK4wo5YBroG97fsB/yf/ikq9OLs3xJniqUJZZSsy1UqsLvf2wN6nU+8Ct673Rdcco9Sn7w1FiKT8yCxdF+ddywVhlBBBGQeBB4gjsI66hF3rt+vpB5jGx/CDW1d5rU/wCYR3pIP6auqsHs13LqtTe0l3R5bdWyP/ToPMpZR9gIFdthsqCD5KJI/OqjJ725n7a5f0ltf2v/AIv/AOteH3ptR9Jz3RyH+mpdWPOS7jVprzLuiZpUA29sHUsp8+kD3kGtbb3J1QyHvKD7tVUdel/0u5V4qivOu5Y6VV23vPVB9sg/kprmfeyc8o4l7yzf2qjxVFeYzeOw683+lxpVKbee5/8AiH1GPvau1bq7dUxcIJJAGSIRYyrMUDFzkDiCcHqqPi6T2ZCx9F7O/wBvctFZAqqrs+/fncjSSMEOgBU6TqXSoJUBxWu62Dc8f15kUciZWUtzJKqG48BmoeKX/L/fuQ8auUJdl7lu0msMQOZAqk3G7M/0mUgZJLSk6QA51MCTpBEbfZXBd7G6NZS4TMTrGw8bJZWbIPLhp++qSxlvKzKXiOXyMv73cY5yIO9lH86xHfRNykjPc6nlz66pn6KyjBCRnIzwI4DDcTw4cUYd+O2vO0t25IVZpVjAXSOYJYtnAUY440tnuqrxkt8nr+Cr8RmuOm7f3+C+Kc8uPdxqO3hvmghLIP1jERxDtkc4X1Dix8ymvn4t1HJQO7h7qkt17Yy3DSEsUgGlQWYjpXGWIBPNUIH1zV6WMVR2sbYXHKvPIo2LPsyyWCJIlyQoxk82PNmJ6ySSfXXVSlWPTMNyNWTcL5us/Qp+Gq23I1ZNwvm6z9Cn4a1pFZld2z85XPobb3z1is7Z+crn0Nt756xVJ/MTHYUpSqlir7x7NUXEUxLKkmIZCuBhyf1LnIPDJKfWXsra27i9UrjvCH+Qqb2hZrNG8T+K6lT2jPIjsIOD6qj9h3TPGVk+ViYxS+dlx4fcylWHfXVhqVGpdTimzz8Xh4N52kcDbuN1TfbH/ZhWpt35RykjP1WX+ZqyUrd+H4Z+X/fc4Xh6T8pV22JOOqM/XI961qbZdwP8rPc6H3kVbaVm/C8O+TX3KvCUuhTms5hzhk9QB9xNaWyOauO9HH34q70zWT8HpcpP09ijwVPqyhm4TrYDv4e+vSzKeTKfWKvRrU9uh5op71BrJ+DLlP0/JR4FdSmA13SeJF/C342qffZkB5xRn6o/tUZtqBUMaooVdHIDA4u3VU0/D3h5Z81/sdWCw2nUzXvwOKb5EekP4BXHU5s/Z6TRHVq4ScNLEc0HZzrb+j0XbJ7dZVfDqtaWeLVn+9DLGYWU6zkmuX+FepVh/R6Ltk9un6PRdsnt1n/EV+q9fY5vgp9V+/Yr1KsP6PRdsnt0/R+Ltk9s0/iK3VevsPgp9V+/Yr1KsS7vQdjnvkfB9Wa2jYdv+yH2t/erLwepzkvUn4GXUrBrWZ1/1Duz/KremyoByhj9kV1RxKvigDuAHurWPg3Wfp+SywK5y9ClJk8lc9yOf5VsW3kPKKQ/VI9+KueaVqvB6XOT9PY0WCp9X+/YqCbOnPKFvWUHvbNd0KXyoEXKqCCAJF4EHUPPz445Zqw0rWPhVBde5eOFhHa/cgT+fk51ce3pF68Ds4eKv2Vnor7/AFr1/wCZ2jB+h2E1O0q68No/Xuy2hH692RFo18kgcmN+0NI2DwYccID9N+vrryyXuuRw0amU5cBjgnjjmh5AmpmlT/H0NuPdltGNrce79yIYXzK4Z0YuoQsXbIUNrwMJ1kc65ryzvJM62STiCfDxkgEA+JzwT9tWClH4dQa2fd+5DoQe/wDr9yk7Rt5oULtF2AYZTlmIVV554sQKt+w9nfm8CR8yBl2/1O3Fm9ZJrgcdPdqn0LYdI/nldSI18+ldTY861PVwzoU6MnGB34LDRpRclzFKUqp3GG5GrJuF83WfoU/DVbbkasm4XzdZ+hT8Na0ikyu7Z+crn0Nt756xWds/OVz6G2989Yqk/mJjsKUpVSwqC2r/APz3C3H+VKBDN2K2f1Up7ACShPYw7Kna13ECyIyOAysCrA8iCMEVanNwkpIrOKkrM10qItp2tmWCckoTpgmPJhyEUjftByB+kPPUvXswmpq6PMnBxdmKUpVygpSlAKUpQCobeLxo/wCD+tqmadPj6QHrFZ1IZ1Y0pzyu5HbA+Sb+P+kVI15Nyp+mp+sK9CppxyxsROWaVxXHtTacVunSStpXIXOM8T5uzAJPYAa7Kidt7CW6ZOkdxGgfwUOklmGnVq7NJYYx9KrO9uBVWvxO6W+iVgjSIrN4qlgC2TgYGcnjXiXacKgEupB04wQeDZwx4+L4LcfNVfn3clXoysglw1uHyg1FYWwGDluHgniMHJHDGa22u6rKVLTBggiVcJjwYnkYZ8I5J6TieHLlVby6FrR6krs/bcEyoySAa9RQMQrMFJBYKTnHA12W1yki6o3V15alIYZHMZFVqHc0K0R6XOiONGGCMmMMFYYYAePxyD5sZqw7MtBDDHEMHQirkDGdIAzjq5VMXLmJKPI6aUpVigpSlAKUpQClKUApSlAK0X92sMbyv4qKWOOZx1Dzk4HrrfUTfr09xFBzSPE8w7QD+pQ97jV3JVKk8kXIvCOaSR2bv2bRxZk+VkJklP77fR7lGlR5lqSpSvEbu7s9RK3AUpShJhuRqybhfN1n6FPw1W25GrJuF83WfoU/DWtIpMru2fnK59Dbe+esVnbPzlc+htvfPWKpP5iY7ClKVUsKUpQGu5t0kUo6h1YYKsAQR5wah/8AD7iD5BxLH+ymJ1KOxJRngOOAwPeKnKVeFSUHeLKSgpKzIMbbC8JYZ4T+9GXXvDx6lx347qz/AI/bftR9je7FTdK6VjZ80YPCx6kE28VvnGpz3RyH3LWBtln+Rtp5P3mXolHeZCDjuBqepUPGT5JErDRIMR3z/wC2hH/cmOP/AAAP217OxZW+Uu5vOsYSIfcpb76maVjKvUfM0VGC5EMm7Fv9ISS9vSSyPnvy2K2Ddqz/ANtCe9AffUrSs8zfM0siNO71n/tYP+JP7Vpfdm2+gjReeGR4vwECpilFJrYWTIYbFlT5O7m8wkCSgevSGPrNeWivk67aYdmJIWx18cuCfsqbpWixFRczN0oPkQX+MFDia3ni/eC9Kh+tGSR6wK6LTa8Ep0xzRsw5qGGofVPH7qla5b3ZsMwxLEj/AMSgkdx5it442S3RlLCx5M9UqPG76rnoZp4fMH1r6kkDAerFeOhvY+TQ3C+cNC/2jUp+wV0RxdN78DGWGmtiTpUU22WT5a2njH+oKJV+2MlvtUV0We14JTiOVGI5rqAYd6Hwh9lbxqRlszKUJR3R20rIU1irlBSlKAUpSgFKVy7Q2hHCBrJ1NwRFGXkPYi8z7h14qG7cWSlcbSvlgjaRgTjgqrxZ2PBUUdZJ4U2JYtGHeXHTTMHk08lwAqxrnjhVAHnOT11o2fs93kE9wMMuehhzkQgjBYnk0pHM8gOA6yZmvMxNfO7LY76FLIrvcUpSuU6BSlKAw3I1ZNwvm6z9Cn4arbcjVk3C+brP0KfhrWkUmV3bPzlc+htvfPWKztn5yufQ23vnrFUn8xMdhSlKqWFKUoBSlKAUpSgFKUoBSlKAUpSgFKUoBSlKAUpSgFKUoBXLebOhl+UiR/4lB++uqlAQ8m7FqeSMno5JE/Cwrz+j+Pk7q6Tvk6T/AOwNU1SrKpJbMq4xe6IY7Oux4t0rekhU/ejLXk2t91TWp74ZP5S1N0rRYiouZTRh0IXo75R/0sh/7sf/ALVgyXvVBAD2mZsfYI81N0qfiqvUjQp9CGNndv480cK9YiQs/qeTgPZrq2dsiKEllBZzzkcl3br4ueOPMOFd9KznVnP5mXjCMdkKUpVC4pSlAKUpQGG5GrJuF83WfoU/DVbbkasm4XzdZ+hT8Na0ikyC3ksLlb2SWO2knSSKJQUaIaWjMmQRI6n6YxjPXXFovPJ9x7dt8alKs4Ju5VSY0Xnk+49u2+NTReeT7j27b41KU00TmY0Xnk+49u2+NTReeT7j27b41KU00MzGi88n3Ht23xqaLzyfce3bfGpSmmhmY0Xnk+49u2+NTReeT7j27b41KU00MzGi88n3Ht23xqaLzyfce3bfGpSmmhmY0Xnk+49u2+NTReeT7j27b41KU00MzGi88n3Ht23xqaLzyfce3bfGpSmmhmY0Xnk+49u2+NTReeT7j27b41KU00MzGi88n3Ht23xqaLzyfce3bfGpSmmhmY0Xnk+49u2+NTReeT7j27b41KU00MzGi88n3Ht23xqaLzyfce3bfGpSmmhmY0Xnk+49u2+NTReeT7j27b41KU00MzGi88n3Ht23xqaLzyfce3bfGpSmmhmY0Xnk+49u2+NTReeT7j27b41KU00MzGi88n3Ht23xqaLzyfce3bfGpSmmhmY0Xnk+49u2+NTReeT7j27b41KU00MzGi88n3Ht23xqaLzyfce3bfGpSmmhmY0Xnk+49u2+NTReeT7j27b41KU00MzGi88n3Ht23xqaLzyfce3bfGpSmmhmZgpe+T7j27b41XTdKyeCytopBpdIkVhkHDBRkZHA4PDIpSpUUtiG7n//2Q==">
            <a:hlinkClick r:id="rId2"/>
          </p:cNvPr>
          <p:cNvSpPr>
            <a:spLocks noChangeAspect="1" noChangeArrowheads="1"/>
          </p:cNvSpPr>
          <p:nvPr/>
        </p:nvSpPr>
        <p:spPr bwMode="auto">
          <a:xfrm>
            <a:off x="38100" y="-822325"/>
            <a:ext cx="374332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3"/>
          <p:cNvSpPr>
            <a:spLocks noGrp="1"/>
          </p:cNvSpPr>
          <p:nvPr>
            <p:ph sz="half" idx="1"/>
          </p:nvPr>
        </p:nvSpPr>
        <p:spPr>
          <a:xfrm>
            <a:off x="0" y="1447801"/>
            <a:ext cx="9144000" cy="3276599"/>
          </a:xfrm>
        </p:spPr>
        <p:txBody>
          <a:bodyPr>
            <a:normAutofit/>
          </a:bodyPr>
          <a:lstStyle/>
          <a:p>
            <a:r>
              <a:rPr lang="en-US" sz="2400" dirty="0"/>
              <a:t>Contact Requestor to clarify and/or narrow a request</a:t>
            </a:r>
          </a:p>
          <a:p>
            <a:r>
              <a:rPr lang="en-US" sz="2400" dirty="0"/>
              <a:t>Ask Requestor for authorization to redact confidential information from responsive documents</a:t>
            </a:r>
          </a:p>
          <a:p>
            <a:r>
              <a:rPr lang="en-US" sz="2400" dirty="0"/>
              <a:t>Inform the Requestor that you will seek a ruling from the Attorney General</a:t>
            </a:r>
          </a:p>
          <a:p>
            <a:r>
              <a:rPr lang="en-US" sz="2400" dirty="0"/>
              <a:t>Provide the Requestor with the notification and brief sent to the Attorney General</a:t>
            </a:r>
          </a:p>
          <a:p>
            <a:pPr marL="109728" indent="0">
              <a:buNone/>
            </a:pPr>
            <a:endParaRPr lang="en-US" sz="2400" dirty="0"/>
          </a:p>
        </p:txBody>
      </p:sp>
      <p:pic>
        <p:nvPicPr>
          <p:cNvPr id="2050" name="Picture 2" descr="http://ts1.mm.bing.net/th?&amp;id=HN.60803949979933174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4267200"/>
            <a:ext cx="2857500" cy="16764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59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p:spPr>
        <p:txBody>
          <a:bodyPr>
            <a:noAutofit/>
          </a:bodyPr>
          <a:lstStyle/>
          <a:p>
            <a:pPr algn="ctr"/>
            <a:r>
              <a:rPr lang="en-US" sz="4800" b="1" dirty="0" smtClean="0">
                <a:effectLst>
                  <a:outerShdw blurRad="38100" dist="38100" dir="2700000" algn="tl">
                    <a:srgbClr val="000000">
                      <a:alpha val="43137"/>
                    </a:srgbClr>
                  </a:outerShdw>
                </a:effectLst>
              </a:rPr>
              <a:t>The Role of the Attorney General</a:t>
            </a:r>
            <a:endParaRPr lang="en-US" sz="4800" b="1" dirty="0">
              <a:effectLst>
                <a:outerShdw blurRad="38100" dist="38100" dir="2700000" algn="tl">
                  <a:srgbClr val="000000">
                    <a:alpha val="43137"/>
                  </a:srgbClr>
                </a:outerShdw>
              </a:effectLst>
            </a:endParaRPr>
          </a:p>
        </p:txBody>
      </p:sp>
      <p:sp>
        <p:nvSpPr>
          <p:cNvPr id="5" name="Content Placeholder 3"/>
          <p:cNvSpPr>
            <a:spLocks noGrp="1"/>
          </p:cNvSpPr>
          <p:nvPr>
            <p:ph sz="half" idx="1"/>
          </p:nvPr>
        </p:nvSpPr>
        <p:spPr>
          <a:xfrm>
            <a:off x="-7883" y="1676400"/>
            <a:ext cx="9144000" cy="4525963"/>
          </a:xfrm>
        </p:spPr>
        <p:txBody>
          <a:bodyPr/>
          <a:lstStyle/>
          <a:p>
            <a:r>
              <a:rPr lang="en-US" dirty="0"/>
              <a:t>The Attorney General is responsible for maintaining uniformity in the application, operation, and interpretation of the PIA</a:t>
            </a:r>
          </a:p>
          <a:p>
            <a:r>
              <a:rPr lang="en-US" dirty="0"/>
              <a:t>Open Government Hotline </a:t>
            </a:r>
          </a:p>
          <a:p>
            <a:pPr marL="457200" lvl="1" indent="0">
              <a:buNone/>
            </a:pPr>
            <a:r>
              <a:rPr lang="en-US" dirty="0"/>
              <a:t>(877) OPEN TEX (877-673-6839)</a:t>
            </a:r>
          </a:p>
          <a:p>
            <a:r>
              <a:rPr lang="en-US" dirty="0"/>
              <a:t>Cost Hotline</a:t>
            </a:r>
          </a:p>
          <a:p>
            <a:pPr marL="457200" lvl="1" indent="0">
              <a:buNone/>
            </a:pPr>
            <a:r>
              <a:rPr lang="en-US" dirty="0"/>
              <a:t>(888) ORCOSTS (888-672-6787)</a:t>
            </a:r>
          </a:p>
          <a:p>
            <a:endParaRPr lang="en-US" dirty="0"/>
          </a:p>
        </p:txBody>
      </p:sp>
      <p:pic>
        <p:nvPicPr>
          <p:cNvPr id="3074" name="Picture 2" descr="http://ts1.mm.bing.net/th?&amp;id=HN.608050052526704992&amp;w=300&amp;h=300&amp;c=0&amp;pid=1.9&amp;rs=0&amp;p=0"/>
          <p:cNvPicPr>
            <a:picLocks noChangeAspect="1" noChangeArrowheads="1"/>
          </p:cNvPicPr>
          <p:nvPr/>
        </p:nvPicPr>
        <p:blipFill rotWithShape="1">
          <a:blip r:embed="rId2">
            <a:extLst>
              <a:ext uri="{28A0092B-C50C-407E-A947-70E740481C1C}">
                <a14:useLocalDpi xmlns:a14="http://schemas.microsoft.com/office/drawing/2010/main" val="0"/>
              </a:ext>
            </a:extLst>
          </a:blip>
          <a:srcRect b="8322"/>
          <a:stretch/>
        </p:blipFill>
        <p:spPr bwMode="auto">
          <a:xfrm>
            <a:off x="5562600" y="2819400"/>
            <a:ext cx="2609850" cy="2619703"/>
          </a:xfrm>
          <a:prstGeom prst="rect">
            <a:avLst/>
          </a:prstGeom>
          <a:ln w="889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003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noAutofit/>
          </a:bodyPr>
          <a:lstStyle/>
          <a:p>
            <a:pPr algn="ctr"/>
            <a:r>
              <a:rPr lang="en-US" b="1" dirty="0"/>
              <a:t>Requesting a Ruling from </a:t>
            </a:r>
            <a:r>
              <a:rPr lang="en-US" b="1" dirty="0" smtClean="0"/>
              <a:t/>
            </a:r>
            <a:br>
              <a:rPr lang="en-US" b="1" dirty="0" smtClean="0"/>
            </a:br>
            <a:r>
              <a:rPr lang="en-US" b="1" dirty="0" smtClean="0"/>
              <a:t>the </a:t>
            </a:r>
            <a:r>
              <a:rPr lang="en-US" b="1" dirty="0"/>
              <a:t>Attorney General </a:t>
            </a:r>
            <a:endParaRPr lang="en-US" b="1" dirty="0">
              <a:effectLst>
                <a:outerShdw blurRad="38100" dist="38100" dir="2700000" algn="tl">
                  <a:srgbClr val="000000">
                    <a:alpha val="43137"/>
                  </a:srgbClr>
                </a:outerShdw>
              </a:effectLst>
            </a:endParaRPr>
          </a:p>
        </p:txBody>
      </p:sp>
      <p:sp>
        <p:nvSpPr>
          <p:cNvPr id="6" name="Content Placeholder 3"/>
          <p:cNvSpPr>
            <a:spLocks noGrp="1"/>
          </p:cNvSpPr>
          <p:nvPr>
            <p:ph sz="half" idx="1"/>
          </p:nvPr>
        </p:nvSpPr>
        <p:spPr>
          <a:xfrm>
            <a:off x="0" y="1600200"/>
            <a:ext cx="9144000" cy="4525963"/>
          </a:xfrm>
        </p:spPr>
        <p:txBody>
          <a:bodyPr>
            <a:normAutofit fontScale="92500"/>
          </a:bodyPr>
          <a:lstStyle/>
          <a:p>
            <a:r>
              <a:rPr lang="en-US" sz="3200" dirty="0"/>
              <a:t>You must identify the information, determine whether a confidentiality law or other exception applies, and ask for a ruling within 10 business days</a:t>
            </a:r>
          </a:p>
          <a:p>
            <a:r>
              <a:rPr lang="en-US" sz="3200" dirty="0"/>
              <a:t>AG issued approximately 23,500 letter rulings in 2014</a:t>
            </a:r>
          </a:p>
          <a:p>
            <a:r>
              <a:rPr lang="en-US" sz="3200" dirty="0"/>
              <a:t>Request for a ruling is mandatory unless you have a previous determination</a:t>
            </a:r>
          </a:p>
          <a:p>
            <a:r>
              <a:rPr lang="en-US" sz="3200" dirty="0"/>
              <a:t>Prior Attorney General letter rulings are not usually “previous determinations” that can be relied on to withhold information. </a:t>
            </a:r>
          </a:p>
          <a:p>
            <a:endParaRPr lang="en-US" sz="3200" dirty="0"/>
          </a:p>
        </p:txBody>
      </p:sp>
    </p:spTree>
    <p:extLst>
      <p:ext uri="{BB962C8B-B14F-4D97-AF65-F5344CB8AC3E}">
        <p14:creationId xmlns:p14="http://schemas.microsoft.com/office/powerpoint/2010/main" val="3053119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b="1" dirty="0" smtClean="0">
                <a:effectLst>
                  <a:outerShdw blurRad="38100" dist="38100" dir="2700000" algn="tl">
                    <a:srgbClr val="000000">
                      <a:alpha val="43137"/>
                    </a:srgbClr>
                  </a:outerShdw>
                </a:effectLst>
              </a:rPr>
              <a:t>Previous Determinations: Two Types</a:t>
            </a:r>
            <a:endParaRPr lang="en-US" b="1" dirty="0">
              <a:effectLst>
                <a:outerShdw blurRad="38100" dist="38100" dir="2700000" algn="tl">
                  <a:srgbClr val="000000">
                    <a:alpha val="43137"/>
                  </a:srgbClr>
                </a:outerShdw>
              </a:effectLst>
            </a:endParaRPr>
          </a:p>
        </p:txBody>
      </p:sp>
      <p:sp>
        <p:nvSpPr>
          <p:cNvPr id="6" name="Content Placeholder 3"/>
          <p:cNvSpPr>
            <a:spLocks noGrp="1"/>
          </p:cNvSpPr>
          <p:nvPr>
            <p:ph sz="half" idx="1"/>
          </p:nvPr>
        </p:nvSpPr>
        <p:spPr>
          <a:xfrm>
            <a:off x="0" y="1600200"/>
            <a:ext cx="9144000" cy="4525963"/>
          </a:xfrm>
        </p:spPr>
        <p:txBody>
          <a:bodyPr/>
          <a:lstStyle/>
          <a:p>
            <a:r>
              <a:rPr lang="en-US" dirty="0"/>
              <a:t>Type One (must meet all four criteria)</a:t>
            </a:r>
          </a:p>
          <a:p>
            <a:pPr lvl="1"/>
            <a:r>
              <a:rPr lang="en-US" sz="2200" dirty="0"/>
              <a:t>The information at issue is precisely the same as information previously submitted to the AG for a ruling.</a:t>
            </a:r>
          </a:p>
          <a:p>
            <a:pPr lvl="1"/>
            <a:r>
              <a:rPr lang="en-US" sz="2200" dirty="0"/>
              <a:t>The governmental body that received the request is the same as the one the previously requested the ruling.</a:t>
            </a:r>
          </a:p>
          <a:p>
            <a:pPr lvl="1"/>
            <a:r>
              <a:rPr lang="en-US" sz="2200" dirty="0"/>
              <a:t>AG issued a ruling that the precise information either is or is not excepted from disclosure.</a:t>
            </a:r>
          </a:p>
          <a:p>
            <a:pPr lvl="1"/>
            <a:r>
              <a:rPr lang="en-US" sz="2200" dirty="0"/>
              <a:t>There has been no change in law, facts, or circumstances since the prior ruling was issued.</a:t>
            </a:r>
          </a:p>
          <a:p>
            <a:endParaRPr lang="en-US" dirty="0"/>
          </a:p>
        </p:txBody>
      </p:sp>
    </p:spTree>
    <p:extLst>
      <p:ext uri="{BB962C8B-B14F-4D97-AF65-F5344CB8AC3E}">
        <p14:creationId xmlns:p14="http://schemas.microsoft.com/office/powerpoint/2010/main" val="41278675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4604</TotalTime>
  <Words>755</Words>
  <Application>Microsoft Office PowerPoint</Application>
  <PresentationFormat>On-screen Show (4:3)</PresentationFormat>
  <Paragraphs>79</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2_Office Theme</vt:lpstr>
      <vt:lpstr>The Public Information Act Rights and Responsibilities  of a Governmental Body</vt:lpstr>
      <vt:lpstr>The Public Information Act</vt:lpstr>
      <vt:lpstr>Basic Principles</vt:lpstr>
      <vt:lpstr>Requests for Information</vt:lpstr>
      <vt:lpstr>Communication with Requestors</vt:lpstr>
      <vt:lpstr>Communication with Requestors</vt:lpstr>
      <vt:lpstr>The Role of the Attorney General</vt:lpstr>
      <vt:lpstr>Requesting a Ruling from  the Attorney General </vt:lpstr>
      <vt:lpstr>Previous Determinations: Two Types</vt:lpstr>
      <vt:lpstr>Previous Determinations: Two Types</vt:lpstr>
      <vt:lpstr>Exceptions to the Release  of Public Information</vt:lpstr>
      <vt:lpstr>Public Information</vt:lpstr>
      <vt:lpstr>Penalty for Failing to Provide  Public Information</vt:lpstr>
      <vt:lpstr>Penalties for Disclosing Confidential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Clerk</dc:creator>
  <cp:lastModifiedBy>Clerkx Clerkx</cp:lastModifiedBy>
  <cp:revision>73</cp:revision>
  <dcterms:created xsi:type="dcterms:W3CDTF">2013-09-23T18:22:46Z</dcterms:created>
  <dcterms:modified xsi:type="dcterms:W3CDTF">2015-01-27T16:41:58Z</dcterms:modified>
</cp:coreProperties>
</file>