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6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2/21/2020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gif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44961-0E6D-40A4-81ED-A336C57017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Recycling Programs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5D1AB3-DD5C-4B96-922A-4DD3F3FDCF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Single Entity vs Cooperative Strategies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D4AA37-6E80-4B22-99A5-B635E96148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7861" y="172997"/>
            <a:ext cx="1448586" cy="145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736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Considerations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29A80C-F789-4BD3-8C36-C78A4538FD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7861" y="172997"/>
            <a:ext cx="1448586" cy="1454812"/>
          </a:xfrm>
          <a:prstGeom prst="rect">
            <a:avLst/>
          </a:prstGeom>
        </p:spPr>
      </p:pic>
      <p:sp>
        <p:nvSpPr>
          <p:cNvPr id="17" name="Flowchart: Extract 16"/>
          <p:cNvSpPr/>
          <p:nvPr/>
        </p:nvSpPr>
        <p:spPr>
          <a:xfrm>
            <a:off x="2413000" y="2362200"/>
            <a:ext cx="4094480" cy="2844800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843020" y="1961634"/>
            <a:ext cx="1234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</a:rPr>
              <a:t>Cost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6440" y="4991556"/>
            <a:ext cx="1818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Accessibility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73520" y="4683780"/>
            <a:ext cx="2656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Potential</a:t>
            </a:r>
          </a:p>
          <a:p>
            <a:r>
              <a:rPr lang="en-US" sz="2000" b="1" dirty="0">
                <a:solidFill>
                  <a:srgbClr val="0070C0"/>
                </a:solidFill>
              </a:rPr>
              <a:t>Contamination</a:t>
            </a:r>
          </a:p>
        </p:txBody>
      </p:sp>
    </p:spTree>
    <p:extLst>
      <p:ext uri="{BB962C8B-B14F-4D97-AF65-F5344CB8AC3E}">
        <p14:creationId xmlns:p14="http://schemas.microsoft.com/office/powerpoint/2010/main" val="1834217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0070C0"/>
                </a:solidFill>
              </a:rPr>
              <a:t>H-GAC or Texas Association of Regional Councils (TARC)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0070C0"/>
                </a:solidFill>
              </a:rPr>
              <a:t>	</a:t>
            </a:r>
            <a:r>
              <a:rPr lang="en-US" sz="2000" dirty="0">
                <a:solidFill>
                  <a:schemeClr val="tx1"/>
                </a:solidFill>
              </a:rPr>
              <a:t>- H-GAC Solid Waste Management Committee</a:t>
            </a:r>
          </a:p>
          <a:p>
            <a:pPr marL="0" indent="0">
              <a:buNone/>
            </a:pPr>
            <a:endParaRPr lang="en-US" sz="20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rgbClr val="0070C0"/>
                </a:solidFill>
              </a:rPr>
              <a:t>State of Texas Alliance for Recycling (STAR)</a:t>
            </a:r>
          </a:p>
          <a:p>
            <a:pPr marL="0" indent="0">
              <a:buNone/>
            </a:pPr>
            <a:endParaRPr lang="en-US" sz="20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rgbClr val="0070C0"/>
                </a:solidFill>
              </a:rPr>
              <a:t>Keep Texas Beautiful / Keep America Beautiful</a:t>
            </a:r>
          </a:p>
          <a:p>
            <a:pPr marL="0" indent="0">
              <a:buNone/>
            </a:pPr>
            <a:endParaRPr lang="en-US" sz="20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rgbClr val="0070C0"/>
                </a:solidFill>
              </a:rPr>
              <a:t>Industry Partners and Existing Facilities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29A80C-F789-4BD3-8C36-C78A4538FD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7861" y="172997"/>
            <a:ext cx="1448586" cy="145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8667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0070C0"/>
                </a:solidFill>
              </a:rPr>
              <a:t>Contact Me</a:t>
            </a:r>
          </a:p>
          <a:p>
            <a:pPr marL="0" indent="0">
              <a:buNone/>
            </a:pPr>
            <a:endParaRPr lang="en-US" sz="20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Adrian Hernandez, M.S.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5800 Magnolia Pkwy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Pearland, TX 77584</a:t>
            </a:r>
            <a:br>
              <a:rPr lang="en-US" sz="2000" dirty="0">
                <a:solidFill>
                  <a:schemeClr val="tx1"/>
                </a:solidFill>
              </a:rPr>
            </a:b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(281) 489-2795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adrian@mykpb.org</a:t>
            </a:r>
          </a:p>
        </p:txBody>
      </p:sp>
    </p:spTree>
    <p:extLst>
      <p:ext uri="{BB962C8B-B14F-4D97-AF65-F5344CB8AC3E}">
        <p14:creationId xmlns:p14="http://schemas.microsoft.com/office/powerpoint/2010/main" val="2637335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28572-E59B-480F-A3E2-1BEAA2C5B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210043"/>
            <a:ext cx="8596668" cy="1320800"/>
          </a:xfrm>
        </p:spPr>
        <p:txBody>
          <a:bodyPr/>
          <a:lstStyle/>
          <a:p>
            <a:r>
              <a:rPr lang="en-US" dirty="0"/>
              <a:t>Adrian Hernandez, M.S.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6008A8-DAC1-4F04-8A86-F5323D3262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Executive Director, Keep Pearland Beautiful</a:t>
            </a:r>
          </a:p>
          <a:p>
            <a:r>
              <a:rPr lang="en-US" dirty="0"/>
              <a:t>Councilmember Position 4, City of Pearland, TX</a:t>
            </a:r>
          </a:p>
          <a:p>
            <a:r>
              <a:rPr lang="en-US" dirty="0"/>
              <a:t>Chair, H-GAC Solid Waste Management Committee</a:t>
            </a:r>
          </a:p>
          <a:p>
            <a:r>
              <a:rPr lang="en-US" dirty="0"/>
              <a:t>Chair, NLC First-Tier Suburbs Council</a:t>
            </a:r>
          </a:p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Vice-President, Brazoria County Cities Association</a:t>
            </a:r>
          </a:p>
          <a:p>
            <a:r>
              <a:rPr lang="en-US" dirty="0"/>
              <a:t>Board Member, NLC Energy, Environment &amp; Natural Resources Committee</a:t>
            </a:r>
          </a:p>
          <a:p>
            <a:r>
              <a:rPr lang="en-US" dirty="0"/>
              <a:t>Member, H-GAC Coastal Communities Water Quality Outreach Project Team</a:t>
            </a:r>
          </a:p>
          <a:p>
            <a:r>
              <a:rPr lang="en-US" dirty="0"/>
              <a:t>Member, </a:t>
            </a:r>
            <a:r>
              <a:rPr lang="en-US" dirty="0" err="1"/>
              <a:t>WaterNow</a:t>
            </a:r>
            <a:r>
              <a:rPr lang="en-US" dirty="0"/>
              <a:t> Alliance</a:t>
            </a:r>
          </a:p>
          <a:p>
            <a:r>
              <a:rPr lang="en-US" dirty="0"/>
              <a:t>Member, State of Texas Alliance for Recycling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895737-62E4-48AE-A46F-E5B04713EE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3947" y="1083152"/>
            <a:ext cx="1972337" cy="29585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65F9FC1-1287-42D4-AED0-58419D12DD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7861" y="172997"/>
            <a:ext cx="1448586" cy="145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316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2C68D-B827-4F5F-B5BD-5F3BF2560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Keep Pearland Beautiful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AA97E-576F-440E-A92E-8015BCBAA3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Founded in 1982 as Clean Pearland</a:t>
            </a:r>
          </a:p>
          <a:p>
            <a:r>
              <a:rPr lang="en-US" dirty="0"/>
              <a:t>Affiliate of Keep Texas Beautiful and Keep America Beautiful</a:t>
            </a:r>
          </a:p>
          <a:p>
            <a:r>
              <a:rPr lang="en-US" dirty="0"/>
              <a:t>Assumed operation of the Stella Roberts Recycling Center in 2016</a:t>
            </a:r>
          </a:p>
          <a:p>
            <a:r>
              <a:rPr lang="en-US" dirty="0"/>
              <a:t>Processes ~5,000 Drive-Thru Vehicles per Month</a:t>
            </a:r>
          </a:p>
          <a:p>
            <a:r>
              <a:rPr lang="en-US" dirty="0"/>
              <a:t>Serves ~30 Cities in 4 Counties</a:t>
            </a:r>
          </a:p>
          <a:p>
            <a:r>
              <a:rPr lang="en-US" dirty="0"/>
              <a:t>Accepts Wide Array of </a:t>
            </a:r>
            <a:r>
              <a:rPr lang="en-US" dirty="0" err="1"/>
              <a:t>Catergories</a:t>
            </a:r>
            <a:endParaRPr lang="en-US" dirty="0"/>
          </a:p>
          <a:p>
            <a:pPr lvl="1"/>
            <a:r>
              <a:rPr lang="en-US" dirty="0"/>
              <a:t>OCC, Paper, Plastic</a:t>
            </a:r>
          </a:p>
          <a:p>
            <a:pPr lvl="1"/>
            <a:r>
              <a:rPr lang="en-US" dirty="0"/>
              <a:t>Glass, Lightbulbs</a:t>
            </a:r>
          </a:p>
          <a:p>
            <a:pPr lvl="1"/>
            <a:r>
              <a:rPr lang="en-US" dirty="0"/>
              <a:t>Batteries, Oil, Paint (Latex &amp; Water), Antifreeze, and other HHW Chemicals</a:t>
            </a:r>
          </a:p>
          <a:p>
            <a:pPr lvl="1"/>
            <a:r>
              <a:rPr lang="en-US" dirty="0"/>
              <a:t>Electronics, Metals, Appliances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DAB1D4-0B0A-4362-A47F-C8BFCE1898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9699" y="183197"/>
            <a:ext cx="2164303" cy="2173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110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99484EB-85B1-4A70-97B1-AF605D0F5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855" y="1261331"/>
            <a:ext cx="3497565" cy="300266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Single Entity Strategies</a:t>
            </a:r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AA330523-F25B-4007-B3E5-ABB5637D16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A495995-5BC9-4CF8-80D6-713E4FE82A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287" y="3367084"/>
            <a:ext cx="2512388" cy="167701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C651C3C-5AC9-4B7F-B7CD-A0A479C8B3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000" y="364312"/>
            <a:ext cx="5010500" cy="281840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474B72F-6EF6-4D4F-A01D-7C2E2E415E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5677" y="3367084"/>
            <a:ext cx="2465823" cy="300266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AC33EDC-8EE8-4295-A472-2A708B2817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27861" y="172997"/>
            <a:ext cx="1448586" cy="145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491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900E7-EC04-4423-BE96-ACC44104B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Entity Strategies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FFA150-EDBE-4CC7-9D64-B637A1EE7E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0070C0"/>
                </a:solidFill>
              </a:rPr>
              <a:t>Curbside Recycling</a:t>
            </a:r>
          </a:p>
          <a:p>
            <a:pPr>
              <a:buFontTx/>
              <a:buChar char="-"/>
            </a:pPr>
            <a:r>
              <a:rPr lang="en-US" sz="1400" dirty="0"/>
              <a:t>Consistent access for all residents.</a:t>
            </a:r>
          </a:p>
          <a:p>
            <a:pPr>
              <a:buFontTx/>
              <a:buChar char="-"/>
            </a:pPr>
            <a:r>
              <a:rPr lang="en-US" sz="1400" dirty="0"/>
              <a:t>Opportunity to educate upon delivery.</a:t>
            </a:r>
          </a:p>
          <a:p>
            <a:pPr>
              <a:buFontTx/>
              <a:buChar char="-"/>
            </a:pPr>
            <a:r>
              <a:rPr lang="en-US" sz="1400" dirty="0"/>
              <a:t>Industry expertise to drive program design, execution, and reporting.</a:t>
            </a:r>
          </a:p>
          <a:p>
            <a:pPr>
              <a:buFontTx/>
              <a:buChar char="-"/>
            </a:pPr>
            <a:r>
              <a:rPr lang="en-US" sz="1400" dirty="0"/>
              <a:t>Costly to deploy and maintain if no billing/utility infrastructure currently exists.</a:t>
            </a:r>
          </a:p>
          <a:p>
            <a:pPr>
              <a:buFontTx/>
              <a:buChar char="-"/>
            </a:pPr>
            <a:r>
              <a:rPr lang="en-US" sz="1400" dirty="0"/>
              <a:t>Presents potential for contamination if education is not handled properly.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0070C0"/>
                </a:solidFill>
              </a:rPr>
              <a:t>Resident-Only Drop Off</a:t>
            </a:r>
          </a:p>
          <a:p>
            <a:pPr>
              <a:buFontTx/>
              <a:buChar char="-"/>
            </a:pPr>
            <a:r>
              <a:rPr lang="en-US" sz="1400" dirty="0">
                <a:solidFill>
                  <a:schemeClr val="tx1"/>
                </a:solidFill>
              </a:rPr>
              <a:t>Allows for better sorting of materials to reduce contamination.</a:t>
            </a:r>
          </a:p>
          <a:p>
            <a:pPr>
              <a:buFontTx/>
              <a:buChar char="-"/>
            </a:pPr>
            <a:r>
              <a:rPr lang="en-US" sz="1400" dirty="0">
                <a:solidFill>
                  <a:schemeClr val="tx1"/>
                </a:solidFill>
              </a:rPr>
              <a:t>Less costly to deploy and maintain single-site strategy.</a:t>
            </a:r>
          </a:p>
          <a:p>
            <a:pPr>
              <a:buFontTx/>
              <a:buChar char="-"/>
            </a:pPr>
            <a:r>
              <a:rPr lang="en-US" sz="1400" dirty="0">
                <a:solidFill>
                  <a:schemeClr val="tx1"/>
                </a:solidFill>
              </a:rPr>
              <a:t>Opportunity to educate with each visit utilizing signage and other interactive installations on-site.</a:t>
            </a:r>
          </a:p>
          <a:p>
            <a:pPr>
              <a:buFontTx/>
              <a:buChar char="-"/>
            </a:pPr>
            <a:r>
              <a:rPr lang="en-US" sz="1400" dirty="0">
                <a:solidFill>
                  <a:schemeClr val="tx1"/>
                </a:solidFill>
              </a:rPr>
              <a:t>Inconsistent/inconvenience access for some residents.</a:t>
            </a:r>
          </a:p>
          <a:p>
            <a:pPr>
              <a:buFontTx/>
              <a:buChar char="-"/>
            </a:pPr>
            <a:r>
              <a:rPr lang="en-US" sz="1400" dirty="0">
                <a:solidFill>
                  <a:schemeClr val="tx1"/>
                </a:solidFill>
              </a:rPr>
              <a:t>May present potential for illegal dumping activity and require enforcement.</a:t>
            </a:r>
          </a:p>
          <a:p>
            <a:pPr>
              <a:buFontTx/>
              <a:buChar char="-"/>
            </a:pPr>
            <a:endParaRPr lang="en-US" sz="1400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endParaRPr lang="en-US" sz="1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E08B08-0588-44CA-B01D-E1ADB6826C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7861" y="172997"/>
            <a:ext cx="1448586" cy="145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549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863B2-A9F9-4622-BB0D-AC9C8A778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Entity Strategies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F64B8F-EACA-4D6E-9265-5B280E3FAE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29370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0070C0"/>
                </a:solidFill>
              </a:rPr>
              <a:t>Resident-Only Staffed Facility</a:t>
            </a:r>
          </a:p>
          <a:p>
            <a:pPr>
              <a:buFontTx/>
              <a:buChar char="-"/>
            </a:pPr>
            <a:r>
              <a:rPr lang="en-US" sz="1300" dirty="0"/>
              <a:t>Allows for best practices of sorting and handling materials.</a:t>
            </a:r>
          </a:p>
          <a:p>
            <a:pPr>
              <a:buFontTx/>
              <a:buChar char="-"/>
            </a:pPr>
            <a:r>
              <a:rPr lang="en-US" sz="1300" dirty="0"/>
              <a:t>Allows for acceptance of additional materials beyond typical ST programs.</a:t>
            </a:r>
          </a:p>
          <a:p>
            <a:pPr>
              <a:buFontTx/>
              <a:buChar char="-"/>
            </a:pPr>
            <a:r>
              <a:rPr lang="en-US" sz="1300" dirty="0"/>
              <a:t>Allows for on-site education with each visit.</a:t>
            </a:r>
          </a:p>
          <a:p>
            <a:pPr>
              <a:buFontTx/>
              <a:buChar char="-"/>
            </a:pPr>
            <a:r>
              <a:rPr lang="en-US" sz="1300" dirty="0"/>
              <a:t>Provides greatest opportunity to reduce contamination.</a:t>
            </a:r>
          </a:p>
          <a:p>
            <a:pPr>
              <a:buFontTx/>
              <a:buChar char="-"/>
            </a:pPr>
            <a:r>
              <a:rPr lang="en-US" sz="1300" dirty="0"/>
              <a:t>Inconsistent/inconvenient access for some residents.</a:t>
            </a:r>
          </a:p>
          <a:p>
            <a:pPr>
              <a:buFontTx/>
              <a:buChar char="-"/>
            </a:pPr>
            <a:r>
              <a:rPr lang="en-US" sz="1300" dirty="0"/>
              <a:t>Costly to deploy and maintain program depending on staff requirements.</a:t>
            </a:r>
          </a:p>
          <a:p>
            <a:pPr>
              <a:buFontTx/>
              <a:buChar char="-"/>
            </a:pPr>
            <a:r>
              <a:rPr lang="en-US" sz="1300" dirty="0"/>
              <a:t>Consider working with local ‘Keep Beautiful’ or environmental volunteers to assist.</a:t>
            </a:r>
          </a:p>
          <a:p>
            <a:pPr>
              <a:buFontTx/>
              <a:buChar char="-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D5DAA3-176E-43F0-80BA-719EBF2BBD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7861" y="172997"/>
            <a:ext cx="1448586" cy="145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661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A043928-C318-49C1-93AE-B1B8525FB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337" y="1265314"/>
            <a:ext cx="4299666" cy="324913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Cooperative Strategies</a:t>
            </a:r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5A7802B6-FF37-40CF-A7E2-6F2A0D9A9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26D587E-E320-4B13-B0F9-E392E53E8D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7861" y="172997"/>
            <a:ext cx="1448586" cy="145481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5BE1579-8D17-485A-9930-F37080A210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2932" y="4617792"/>
            <a:ext cx="1968489" cy="179493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11B2E9A-5038-4EC1-BD7E-41CE7DE5C7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351" y="3048000"/>
            <a:ext cx="4068070" cy="145288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F8C9A72-7BA5-4F0E-936A-EAD0B38861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352" y="647990"/>
            <a:ext cx="4068070" cy="228310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97D4892-B34B-4271-B30B-AE95A88283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3351" y="4617792"/>
            <a:ext cx="1968489" cy="1794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381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2083D-365B-46A7-BC82-6CF89D27B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Cooperative Strategies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F5F255-A2E9-45CC-B264-5F99FFFDA1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0070C0"/>
                </a:solidFill>
              </a:rPr>
              <a:t>Curbside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0070C0"/>
                </a:solidFill>
              </a:rPr>
              <a:t>Drop-Off Site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0070C0"/>
                </a:solidFill>
              </a:rPr>
              <a:t>Staffed Facility</a:t>
            </a:r>
          </a:p>
          <a:p>
            <a:pPr marL="0" indent="0">
              <a:buNone/>
            </a:pPr>
            <a:endParaRPr lang="en-US" sz="20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70C0"/>
                </a:solidFill>
              </a:rPr>
              <a:t>Advantages of regional or cooperative strategies:</a:t>
            </a:r>
          </a:p>
          <a:p>
            <a:pPr>
              <a:buFontTx/>
              <a:buChar char="-"/>
            </a:pPr>
            <a:r>
              <a:rPr lang="en-US" sz="2000" dirty="0">
                <a:solidFill>
                  <a:schemeClr val="tx1"/>
                </a:solidFill>
              </a:rPr>
              <a:t>Reduce cost concerns for smaller entities.</a:t>
            </a:r>
          </a:p>
          <a:p>
            <a:pPr>
              <a:buFontTx/>
              <a:buChar char="-"/>
            </a:pPr>
            <a:r>
              <a:rPr lang="en-US" sz="2000" dirty="0">
                <a:solidFill>
                  <a:schemeClr val="tx1"/>
                </a:solidFill>
              </a:rPr>
              <a:t>Increased access for rural areas.</a:t>
            </a:r>
          </a:p>
          <a:p>
            <a:pPr>
              <a:buFontTx/>
              <a:buChar char="-"/>
            </a:pPr>
            <a:r>
              <a:rPr lang="en-US" sz="2000" dirty="0">
                <a:solidFill>
                  <a:schemeClr val="tx1"/>
                </a:solidFill>
              </a:rPr>
              <a:t>Consistent marketing and education for larger region.</a:t>
            </a:r>
          </a:p>
          <a:p>
            <a:pPr>
              <a:buFontTx/>
              <a:buChar char="-"/>
            </a:pPr>
            <a:r>
              <a:rPr lang="en-US" sz="2000" dirty="0">
                <a:solidFill>
                  <a:schemeClr val="tx1"/>
                </a:solidFill>
              </a:rPr>
              <a:t>Consistent strategies to address contamination concerns.</a:t>
            </a:r>
          </a:p>
          <a:p>
            <a:pPr>
              <a:buFontTx/>
              <a:buChar char="-"/>
            </a:pPr>
            <a:r>
              <a:rPr lang="en-US" sz="2000" dirty="0">
                <a:solidFill>
                  <a:schemeClr val="tx1"/>
                </a:solidFill>
              </a:rPr>
              <a:t>Broad representation of expertise to design and maintain program(s).</a:t>
            </a:r>
          </a:p>
          <a:p>
            <a:pPr>
              <a:buFontTx/>
              <a:buChar char="-"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32241E-5AEF-4A54-ABD5-D238A74BBF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7861" y="172997"/>
            <a:ext cx="1448586" cy="145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473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11EBA-93F2-4026-9279-9D1227FE2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Cooperative Strategies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00B6BE-452E-4B85-846C-3BC22971FD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b="1" dirty="0">
                <a:solidFill>
                  <a:srgbClr val="0070C0"/>
                </a:solidFill>
              </a:rPr>
              <a:t>Things to consider</a:t>
            </a:r>
          </a:p>
          <a:p>
            <a:pPr marL="0" indent="0">
              <a:buNone/>
            </a:pPr>
            <a:endParaRPr lang="en-US" dirty="0"/>
          </a:p>
          <a:p>
            <a:pPr>
              <a:buFontTx/>
              <a:buChar char="-"/>
            </a:pPr>
            <a:r>
              <a:rPr lang="en-US" dirty="0"/>
              <a:t>May have to negotiate/re-negotiate individual MSW contracts.</a:t>
            </a:r>
          </a:p>
          <a:p>
            <a:pPr>
              <a:buFontTx/>
              <a:buChar char="-"/>
            </a:pPr>
            <a:r>
              <a:rPr lang="en-US" dirty="0"/>
              <a:t>Reporting and metrics need to be standardized for funding requests.</a:t>
            </a:r>
          </a:p>
          <a:p>
            <a:pPr>
              <a:buFontTx/>
              <a:buChar char="-"/>
            </a:pPr>
            <a:r>
              <a:rPr lang="en-US" dirty="0"/>
              <a:t>Consider cooperating with local civic groups or nonprofits.</a:t>
            </a:r>
          </a:p>
          <a:p>
            <a:pPr>
              <a:buFontTx/>
              <a:buChar char="-"/>
            </a:pPr>
            <a:r>
              <a:rPr lang="en-US" dirty="0"/>
              <a:t>Location of drop-off sites or centers to largest population centers.</a:t>
            </a:r>
          </a:p>
          <a:p>
            <a:pPr>
              <a:buFontTx/>
              <a:buChar char="-"/>
            </a:pPr>
            <a:r>
              <a:rPr lang="en-US" dirty="0"/>
              <a:t>Ability to expand operations as regional demand grows.</a:t>
            </a:r>
          </a:p>
          <a:p>
            <a:pPr marL="0" indent="0">
              <a:buNone/>
            </a:pPr>
            <a:endParaRPr lang="en-US" dirty="0"/>
          </a:p>
          <a:p>
            <a:pPr>
              <a:buFontTx/>
              <a:buChar char="-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29A80C-F789-4BD3-8C36-C78A4538FD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7861" y="172997"/>
            <a:ext cx="1448586" cy="145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39180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531</Words>
  <Application>Microsoft Office PowerPoint</Application>
  <PresentationFormat>Widescreen</PresentationFormat>
  <Paragraphs>87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Trebuchet MS</vt:lpstr>
      <vt:lpstr>Wingdings 3</vt:lpstr>
      <vt:lpstr>Facet</vt:lpstr>
      <vt:lpstr>Recycling Programs</vt:lpstr>
      <vt:lpstr>Adrian Hernandez, M.S.</vt:lpstr>
      <vt:lpstr>Keep Pearland Beautiful</vt:lpstr>
      <vt:lpstr>Single Entity Strategies</vt:lpstr>
      <vt:lpstr>Single Entity Strategies</vt:lpstr>
      <vt:lpstr>Single Entity Strategies</vt:lpstr>
      <vt:lpstr>Cooperative Strategies</vt:lpstr>
      <vt:lpstr>Cooperative Strategies</vt:lpstr>
      <vt:lpstr>Cooperative Strategies</vt:lpstr>
      <vt:lpstr>Program Considerations</vt:lpstr>
      <vt:lpstr>Resources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Recycling Programs</dc:title>
  <dc:creator>Adrian Hernandez</dc:creator>
  <cp:lastModifiedBy>User</cp:lastModifiedBy>
  <cp:revision>10</cp:revision>
  <dcterms:created xsi:type="dcterms:W3CDTF">2020-01-24T17:18:14Z</dcterms:created>
  <dcterms:modified xsi:type="dcterms:W3CDTF">2020-02-21T17:25:27Z</dcterms:modified>
</cp:coreProperties>
</file>